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3"/>
  </p:notesMasterIdLst>
  <p:handoutMasterIdLst>
    <p:handoutMasterId r:id="rId64"/>
  </p:handoutMasterIdLst>
  <p:sldIdLst>
    <p:sldId id="327" r:id="rId2"/>
    <p:sldId id="330" r:id="rId3"/>
    <p:sldId id="331" r:id="rId4"/>
    <p:sldId id="332" r:id="rId5"/>
    <p:sldId id="298" r:id="rId6"/>
    <p:sldId id="262" r:id="rId7"/>
    <p:sldId id="263" r:id="rId8"/>
    <p:sldId id="299" r:id="rId9"/>
    <p:sldId id="302" r:id="rId10"/>
    <p:sldId id="264" r:id="rId11"/>
    <p:sldId id="337" r:id="rId12"/>
    <p:sldId id="338" r:id="rId13"/>
    <p:sldId id="265" r:id="rId14"/>
    <p:sldId id="339" r:id="rId15"/>
    <p:sldId id="276" r:id="rId16"/>
    <p:sldId id="340" r:id="rId17"/>
    <p:sldId id="349"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41" r:id="rId42"/>
    <p:sldId id="351" r:id="rId43"/>
    <p:sldId id="321" r:id="rId44"/>
    <p:sldId id="322" r:id="rId45"/>
    <p:sldId id="323" r:id="rId46"/>
    <p:sldId id="324" r:id="rId47"/>
    <p:sldId id="346" r:id="rId48"/>
    <p:sldId id="288" r:id="rId49"/>
    <p:sldId id="289" r:id="rId50"/>
    <p:sldId id="345" r:id="rId51"/>
    <p:sldId id="320" r:id="rId52"/>
    <p:sldId id="344" r:id="rId53"/>
    <p:sldId id="274" r:id="rId54"/>
    <p:sldId id="343" r:id="rId55"/>
    <p:sldId id="347" r:id="rId56"/>
    <p:sldId id="348" r:id="rId57"/>
    <p:sldId id="342" r:id="rId58"/>
    <p:sldId id="334" r:id="rId59"/>
    <p:sldId id="275" r:id="rId60"/>
    <p:sldId id="350"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DAE3F3"/>
    <a:srgbClr val="F0F4FA"/>
    <a:srgbClr val="F3F6FB"/>
    <a:srgbClr val="F2F2F2"/>
    <a:srgbClr val="FFD700"/>
    <a:srgbClr val="121619"/>
    <a:srgbClr val="FF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84" autoAdjust="0"/>
    <p:restoredTop sz="93467" autoAdjust="0"/>
  </p:normalViewPr>
  <p:slideViewPr>
    <p:cSldViewPr snapToGrid="0" snapToObjects="1">
      <p:cViewPr varScale="1">
        <p:scale>
          <a:sx n="150" d="100"/>
          <a:sy n="150" d="100"/>
        </p:scale>
        <p:origin x="114" y="3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60</a:t>
            </a:fld>
            <a:endParaRPr lang="en-US"/>
          </a:p>
        </p:txBody>
      </p:sp>
    </p:spTree>
    <p:extLst>
      <p:ext uri="{BB962C8B-B14F-4D97-AF65-F5344CB8AC3E}">
        <p14:creationId xmlns:p14="http://schemas.microsoft.com/office/powerpoint/2010/main" val="1045150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github.com/sebnotch/presi-and-code-data-science/blob/main/labs-jupyter-spacex-Data%20wrangling.ipynb" TargetMode="Externa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ebnotch/presi-and-code-data-scienc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ithub.com/sebnotch/presi-and-code-data-science/blob/main/jupyter-labs-eda-dataviz.ipynb"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bnotch/presi-and-code-data-science/blob/main/jupyter-labs-eda-sql-edx_sqllite(1)_as_done_on_skills_networ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ebnotch/presi-and-code-data-science/blob/main/jupyter-labs-eda-sql-edx_sqllite(1)_as_done_on_skills_networ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ebnotch/presi-and-code-data-science/blob/main/lab_jupyter_launch_site_location.jupyterlite_SOLV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bnotch/presi-and-code-data-science/blob/main/lab_jupyter_launch_site_location.jupyterlite_SOLV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ebnotch/presi-and-code-data-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ebnotch/presi-and-code-data-scienc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ebnotch/presi-and-code-data-scienc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bnotch/presi-and-code-data-science/blob/main/SpaceX_Machine_Learning_Prediction_Part_5.jupyterlite.ipynb"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hyperlink" Target="https://www.spacex.com/media/falcon-users-guide-2021-09.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ebnotch/presi-and-code-data-scien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ebnotch/presi-and-code-data-science/blob/main/jupyter-labs-webscraping.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3876494"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IBM Data Science Capstone Project Sebastian Motsch</a:t>
            </a:r>
          </a:p>
          <a:p>
            <a:r>
              <a:rPr lang="en-US" dirty="0">
                <a:solidFill>
                  <a:schemeClr val="bg2"/>
                </a:solidFill>
                <a:latin typeface="Abadi" panose="020B0604020104020204" pitchFamily="34" charset="0"/>
                <a:ea typeface="SF Pro" pitchFamily="2" charset="0"/>
                <a:cs typeface="SF Pro" pitchFamily="2" charset="0"/>
              </a:rPr>
              <a:t>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January 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3" name="Grafik 22">
            <a:extLst>
              <a:ext uri="{FF2B5EF4-FFF2-40B4-BE49-F238E27FC236}">
                <a16:creationId xmlns:a16="http://schemas.microsoft.com/office/drawing/2014/main" id="{B90E0FF3-00F8-6903-DA59-63EC499F218D}"/>
              </a:ext>
            </a:extLst>
          </p:cNvPr>
          <p:cNvPicPr>
            <a:picLocks noChangeAspect="1"/>
          </p:cNvPicPr>
          <p:nvPr/>
        </p:nvPicPr>
        <p:blipFill>
          <a:blip r:embed="rId3"/>
          <a:stretch>
            <a:fillRect/>
          </a:stretch>
        </p:blipFill>
        <p:spPr>
          <a:xfrm>
            <a:off x="6794501" y="-2281"/>
            <a:ext cx="4337050" cy="3446452"/>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23070" y="1360099"/>
            <a:ext cx="5630789" cy="4351338"/>
          </a:xfrm>
          <a:prstGeom prst="rect">
            <a:avLst/>
          </a:prstGeom>
        </p:spPr>
        <p:txBody>
          <a:bodyPr/>
          <a:lstStyle/>
          <a:p>
            <a:pPr marL="0" indent="0" algn="l">
              <a:lnSpc>
                <a:spcPts val="2000"/>
              </a:lnSpc>
              <a:buNone/>
            </a:pPr>
            <a:r>
              <a:rPr lang="en-US" sz="1600" b="1" dirty="0">
                <a:solidFill>
                  <a:srgbClr val="1C7DDB"/>
                </a:solidFill>
                <a:latin typeface="Abadi"/>
              </a:rPr>
              <a:t>Basic steps of data wrangling applied</a:t>
            </a:r>
          </a:p>
          <a:p>
            <a:pPr algn="l">
              <a:lnSpc>
                <a:spcPts val="2000"/>
              </a:lnSpc>
              <a:buFont typeface="+mj-lt"/>
              <a:buAutoNum type="arabicPeriod"/>
            </a:pPr>
            <a:r>
              <a:rPr lang="en-US" sz="1600" dirty="0">
                <a:solidFill>
                  <a:srgbClr val="1C7DDB"/>
                </a:solidFill>
                <a:latin typeface="Abadi"/>
              </a:rPr>
              <a:t>Import Libraries and Define Auxiliary Functions,</a:t>
            </a:r>
            <a:br>
              <a:rPr lang="en-US" sz="1600" dirty="0">
                <a:solidFill>
                  <a:srgbClr val="1C7DDB"/>
                </a:solidFill>
                <a:latin typeface="Abadi"/>
              </a:rPr>
            </a:br>
            <a:r>
              <a:rPr lang="en-US" sz="1600" dirty="0">
                <a:solidFill>
                  <a:srgbClr val="1C7DDB"/>
                </a:solidFill>
                <a:latin typeface="Abadi"/>
              </a:rPr>
              <a:t>load data</a:t>
            </a:r>
            <a:br>
              <a:rPr lang="en-US" sz="1600" dirty="0">
                <a:solidFill>
                  <a:srgbClr val="1C7DDB"/>
                </a:solidFill>
                <a:latin typeface="Abadi"/>
              </a:rPr>
            </a:br>
            <a:endParaRPr lang="en-US" sz="1600" dirty="0">
              <a:solidFill>
                <a:srgbClr val="1C7DDB"/>
              </a:solidFill>
              <a:latin typeface="Abadi"/>
            </a:endParaRPr>
          </a:p>
          <a:p>
            <a:pPr algn="l">
              <a:lnSpc>
                <a:spcPts val="2000"/>
              </a:lnSpc>
              <a:buFont typeface="+mj-lt"/>
              <a:buAutoNum type="arabicPeriod"/>
            </a:pPr>
            <a:r>
              <a:rPr lang="en-US" sz="1600" dirty="0">
                <a:solidFill>
                  <a:srgbClr val="1C7DDB"/>
                </a:solidFill>
                <a:latin typeface="Abadi"/>
              </a:rPr>
              <a:t>Conduct Data Analysis</a:t>
            </a:r>
          </a:p>
          <a:p>
            <a:pPr algn="l">
              <a:lnSpc>
                <a:spcPts val="2000"/>
              </a:lnSpc>
              <a:buFont typeface="+mj-lt"/>
              <a:buAutoNum type="arabicPeriod"/>
            </a:pPr>
            <a:r>
              <a:rPr lang="en-US" sz="1600" dirty="0">
                <a:solidFill>
                  <a:srgbClr val="1C7DDB"/>
                </a:solidFill>
                <a:latin typeface="Abadi"/>
              </a:rPr>
              <a:t>Load the SpaceX dataset</a:t>
            </a:r>
          </a:p>
          <a:p>
            <a:pPr algn="l">
              <a:lnSpc>
                <a:spcPts val="2000"/>
              </a:lnSpc>
              <a:buFont typeface="+mj-lt"/>
              <a:buAutoNum type="arabicPeriod"/>
            </a:pPr>
            <a:r>
              <a:rPr lang="en-US" sz="1600" dirty="0">
                <a:solidFill>
                  <a:srgbClr val="1C7DDB"/>
                </a:solidFill>
                <a:latin typeface="Abadi"/>
              </a:rPr>
              <a:t>Create a concise, cleaned </a:t>
            </a:r>
            <a:r>
              <a:rPr lang="en-US" sz="1600" dirty="0" err="1">
                <a:solidFill>
                  <a:srgbClr val="1C7DDB"/>
                </a:solidFill>
                <a:latin typeface="Abadi"/>
              </a:rPr>
              <a:t>DataFrame</a:t>
            </a:r>
            <a:r>
              <a:rPr lang="en-US" sz="1600" dirty="0">
                <a:solidFill>
                  <a:srgbClr val="1C7DDB"/>
                </a:solidFill>
                <a:latin typeface="Abadi"/>
              </a:rPr>
              <a:t>, simplifying to Boolean values where sensible, and understand numerical and categorical columns</a:t>
            </a:r>
          </a:p>
          <a:p>
            <a:pPr lvl="1">
              <a:lnSpc>
                <a:spcPts val="2000"/>
              </a:lnSpc>
              <a:buFont typeface="+mj-lt"/>
              <a:buAutoNum type="alphaLcParenR"/>
            </a:pPr>
            <a:r>
              <a:rPr lang="en-US" sz="1050" dirty="0">
                <a:solidFill>
                  <a:srgbClr val="1C7DDB"/>
                </a:solidFill>
                <a:latin typeface="Abadi"/>
              </a:rPr>
              <a:t>Calculate the number of launches at each site</a:t>
            </a:r>
          </a:p>
          <a:p>
            <a:pPr lvl="1">
              <a:lnSpc>
                <a:spcPts val="2000"/>
              </a:lnSpc>
              <a:buFont typeface="+mj-lt"/>
              <a:buAutoNum type="alphaLcParenR"/>
            </a:pPr>
            <a:r>
              <a:rPr lang="en-US" sz="1050" dirty="0">
                <a:solidFill>
                  <a:srgbClr val="1C7DDB"/>
                </a:solidFill>
                <a:latin typeface="Abadi"/>
              </a:rPr>
              <a:t>Determine the number and occurrence of each orbit</a:t>
            </a:r>
          </a:p>
          <a:p>
            <a:pPr lvl="1">
              <a:lnSpc>
                <a:spcPts val="2000"/>
              </a:lnSpc>
              <a:buFont typeface="+mj-lt"/>
              <a:buAutoNum type="alphaLcParenR"/>
            </a:pPr>
            <a:r>
              <a:rPr lang="en-US" sz="1050" dirty="0">
                <a:solidFill>
                  <a:srgbClr val="1C7DDB"/>
                </a:solidFill>
                <a:latin typeface="Abadi"/>
              </a:rPr>
              <a:t>Calculate the number and occurrence of mission outcomes for the orbits</a:t>
            </a:r>
          </a:p>
          <a:p>
            <a:pPr lvl="1">
              <a:lnSpc>
                <a:spcPts val="2000"/>
              </a:lnSpc>
              <a:buFont typeface="+mj-lt"/>
              <a:buAutoNum type="alphaLcParenR"/>
            </a:pPr>
            <a:r>
              <a:rPr lang="en-US" sz="1050" dirty="0">
                <a:solidFill>
                  <a:srgbClr val="1C7DDB"/>
                </a:solidFill>
                <a:latin typeface="Abadi"/>
              </a:rPr>
              <a:t>Generate a landing outcome label from the Outcome column</a:t>
            </a:r>
          </a:p>
          <a:p>
            <a:pPr algn="l">
              <a:lnSpc>
                <a:spcPts val="2000"/>
              </a:lnSpc>
              <a:buFont typeface="+mj-lt"/>
              <a:buAutoNum type="arabicPeriod"/>
            </a:pPr>
            <a:r>
              <a:rPr lang="en-US" sz="1600" dirty="0">
                <a:solidFill>
                  <a:srgbClr val="1C7DDB"/>
                </a:solidFill>
                <a:latin typeface="Abadi"/>
              </a:rPr>
              <a:t>Export the dataset to a flat file as a CSV file</a:t>
            </a:r>
            <a:endParaRPr lang="en-US" sz="1600" dirty="0">
              <a:solidFill>
                <a:schemeClr val="accent3">
                  <a:lumMod val="25000"/>
                </a:schemeClr>
              </a:solidFill>
              <a:latin typeface="Abadi" panose="020B0604020104020204" pitchFamily="34" charset="0"/>
            </a:endParaRPr>
          </a:p>
          <a:p>
            <a:r>
              <a:rPr lang="en-US" sz="1600" dirty="0">
                <a:solidFill>
                  <a:schemeClr val="accent3">
                    <a:lumMod val="25000"/>
                  </a:schemeClr>
                </a:solidFill>
                <a:latin typeface="Abadi" panose="020B0604020104020204" pitchFamily="34" charset="0"/>
              </a:rPr>
              <a:t>The link to the notebook is</a:t>
            </a:r>
            <a:br>
              <a:rPr lang="en-US" sz="1600" dirty="0">
                <a:solidFill>
                  <a:schemeClr val="accent3">
                    <a:lumMod val="25000"/>
                  </a:schemeClr>
                </a:solidFill>
                <a:latin typeface="Abadi" panose="020B0604020104020204" pitchFamily="34" charset="0"/>
              </a:rPr>
            </a:br>
            <a:r>
              <a:rPr lang="en-US" sz="1600" dirty="0">
                <a:solidFill>
                  <a:srgbClr val="0563C1"/>
                </a:solidFill>
                <a:latin typeface="Abadi" panose="020B0604020104020204" pitchFamily="34" charset="0"/>
                <a:hlinkClick r:id="rId4"/>
              </a:rPr>
              <a:t>https://github.com/sebnotch/presi-and-code-data-science/blob/main/labs-jupyter-spacex-Data%20wrangling.ipynb</a:t>
            </a:r>
            <a:endParaRPr lang="en-US" sz="1050" dirty="0">
              <a:solidFill>
                <a:srgbClr val="1C7DDB"/>
              </a:solidFill>
              <a:latin typeface="Abadi"/>
            </a:endParaRPr>
          </a:p>
          <a:p>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FFC000"/>
              </a:solidFill>
              <a:latin typeface="Abadi"/>
            </a:endParaRPr>
          </a:p>
        </p:txBody>
      </p:sp>
      <p:pic>
        <p:nvPicPr>
          <p:cNvPr id="7" name="Grafik 6">
            <a:extLst>
              <a:ext uri="{FF2B5EF4-FFF2-40B4-BE49-F238E27FC236}">
                <a16:creationId xmlns:a16="http://schemas.microsoft.com/office/drawing/2014/main" id="{D53DEA55-08FE-A3B1-45B3-5EB35E51D822}"/>
              </a:ext>
            </a:extLst>
          </p:cNvPr>
          <p:cNvPicPr>
            <a:picLocks noChangeAspect="1"/>
          </p:cNvPicPr>
          <p:nvPr/>
        </p:nvPicPr>
        <p:blipFill>
          <a:blip r:embed="rId5"/>
          <a:stretch>
            <a:fillRect/>
          </a:stretch>
        </p:blipFill>
        <p:spPr>
          <a:xfrm>
            <a:off x="13645931" y="1206624"/>
            <a:ext cx="12192000" cy="6567688"/>
          </a:xfrm>
          <a:prstGeom prst="rect">
            <a:avLst/>
          </a:prstGeom>
        </p:spPr>
      </p:pic>
      <p:pic>
        <p:nvPicPr>
          <p:cNvPr id="10" name="Grafik 9">
            <a:extLst>
              <a:ext uri="{FF2B5EF4-FFF2-40B4-BE49-F238E27FC236}">
                <a16:creationId xmlns:a16="http://schemas.microsoft.com/office/drawing/2014/main" id="{AA23C0D7-BE46-3CF1-0A3F-069200D25BAB}"/>
              </a:ext>
            </a:extLst>
          </p:cNvPr>
          <p:cNvPicPr>
            <a:picLocks noChangeAspect="1"/>
          </p:cNvPicPr>
          <p:nvPr/>
        </p:nvPicPr>
        <p:blipFill>
          <a:blip r:embed="rId6"/>
          <a:stretch>
            <a:fillRect/>
          </a:stretch>
        </p:blipFill>
        <p:spPr>
          <a:xfrm>
            <a:off x="1003299" y="2317474"/>
            <a:ext cx="8575786" cy="344640"/>
          </a:xfrm>
          <a:prstGeom prst="rect">
            <a:avLst/>
          </a:prstGeom>
        </p:spPr>
      </p:pic>
      <p:pic>
        <p:nvPicPr>
          <p:cNvPr id="12" name="Grafik 11">
            <a:extLst>
              <a:ext uri="{FF2B5EF4-FFF2-40B4-BE49-F238E27FC236}">
                <a16:creationId xmlns:a16="http://schemas.microsoft.com/office/drawing/2014/main" id="{CEC4DED6-65CB-4372-854A-0931E880FE0A}"/>
              </a:ext>
            </a:extLst>
          </p:cNvPr>
          <p:cNvPicPr>
            <a:picLocks noChangeAspect="1"/>
          </p:cNvPicPr>
          <p:nvPr/>
        </p:nvPicPr>
        <p:blipFill>
          <a:blip r:embed="rId7"/>
          <a:stretch>
            <a:fillRect/>
          </a:stretch>
        </p:blipFill>
        <p:spPr>
          <a:xfrm>
            <a:off x="6794500" y="3535768"/>
            <a:ext cx="4737797" cy="581051"/>
          </a:xfrm>
          <a:prstGeom prst="rect">
            <a:avLst/>
          </a:prstGeom>
        </p:spPr>
      </p:pic>
      <p:pic>
        <p:nvPicPr>
          <p:cNvPr id="14" name="Grafik 13">
            <a:extLst>
              <a:ext uri="{FF2B5EF4-FFF2-40B4-BE49-F238E27FC236}">
                <a16:creationId xmlns:a16="http://schemas.microsoft.com/office/drawing/2014/main" id="{D697971A-35A2-B532-0057-92EBED46B815}"/>
              </a:ext>
            </a:extLst>
          </p:cNvPr>
          <p:cNvPicPr>
            <a:picLocks noChangeAspect="1"/>
          </p:cNvPicPr>
          <p:nvPr/>
        </p:nvPicPr>
        <p:blipFill>
          <a:blip r:embed="rId8"/>
          <a:stretch>
            <a:fillRect/>
          </a:stretch>
        </p:blipFill>
        <p:spPr>
          <a:xfrm>
            <a:off x="6803929" y="4228088"/>
            <a:ext cx="4033837" cy="843108"/>
          </a:xfrm>
          <a:prstGeom prst="rect">
            <a:avLst/>
          </a:prstGeom>
        </p:spPr>
      </p:pic>
      <p:pic>
        <p:nvPicPr>
          <p:cNvPr id="16" name="Grafik 15">
            <a:extLst>
              <a:ext uri="{FF2B5EF4-FFF2-40B4-BE49-F238E27FC236}">
                <a16:creationId xmlns:a16="http://schemas.microsoft.com/office/drawing/2014/main" id="{E2EEDFCD-50E4-B950-378D-81EB52CC8365}"/>
              </a:ext>
            </a:extLst>
          </p:cNvPr>
          <p:cNvPicPr>
            <a:picLocks noChangeAspect="1"/>
          </p:cNvPicPr>
          <p:nvPr/>
        </p:nvPicPr>
        <p:blipFill>
          <a:blip r:embed="rId9"/>
          <a:stretch>
            <a:fillRect/>
          </a:stretch>
        </p:blipFill>
        <p:spPr>
          <a:xfrm>
            <a:off x="6794500" y="5162793"/>
            <a:ext cx="4249737" cy="803262"/>
          </a:xfrm>
          <a:prstGeom prst="rect">
            <a:avLst/>
          </a:prstGeom>
        </p:spPr>
      </p:pic>
      <p:pic>
        <p:nvPicPr>
          <p:cNvPr id="18" name="Grafik 17">
            <a:extLst>
              <a:ext uri="{FF2B5EF4-FFF2-40B4-BE49-F238E27FC236}">
                <a16:creationId xmlns:a16="http://schemas.microsoft.com/office/drawing/2014/main" id="{9BD2E2CA-EF17-9134-88CE-AD0261DAB384}"/>
              </a:ext>
            </a:extLst>
          </p:cNvPr>
          <p:cNvPicPr>
            <a:picLocks noChangeAspect="1"/>
          </p:cNvPicPr>
          <p:nvPr/>
        </p:nvPicPr>
        <p:blipFill>
          <a:blip r:embed="rId10"/>
          <a:stretch>
            <a:fillRect/>
          </a:stretch>
        </p:blipFill>
        <p:spPr>
          <a:xfrm>
            <a:off x="6803928" y="6017105"/>
            <a:ext cx="5067300" cy="577850"/>
          </a:xfrm>
          <a:prstGeom prst="rect">
            <a:avLst/>
          </a:prstGeom>
        </p:spPr>
      </p:pic>
      <p:sp>
        <p:nvSpPr>
          <p:cNvPr id="19" name="Textfeld 18">
            <a:extLst>
              <a:ext uri="{FF2B5EF4-FFF2-40B4-BE49-F238E27FC236}">
                <a16:creationId xmlns:a16="http://schemas.microsoft.com/office/drawing/2014/main" id="{803FE731-5D1E-6E2F-4325-214BBBF7A1EF}"/>
              </a:ext>
            </a:extLst>
          </p:cNvPr>
          <p:cNvSpPr txBox="1"/>
          <p:nvPr/>
        </p:nvSpPr>
        <p:spPr>
          <a:xfrm>
            <a:off x="6400800" y="3676650"/>
            <a:ext cx="356188" cy="2800767"/>
          </a:xfrm>
          <a:prstGeom prst="rect">
            <a:avLst/>
          </a:prstGeom>
          <a:noFill/>
        </p:spPr>
        <p:txBody>
          <a:bodyPr wrap="none" rtlCol="0">
            <a:spAutoFit/>
          </a:bodyPr>
          <a:lstStyle/>
          <a:p>
            <a:r>
              <a:rPr lang="de-DE" sz="1600" dirty="0">
                <a:solidFill>
                  <a:srgbClr val="1C7DDB"/>
                </a:solidFill>
                <a:latin typeface="Abadi"/>
              </a:rPr>
              <a:t>a)</a:t>
            </a:r>
            <a:br>
              <a:rPr lang="de-DE" sz="1600" dirty="0">
                <a:solidFill>
                  <a:srgbClr val="1C7DDB"/>
                </a:solidFill>
                <a:latin typeface="Abadi"/>
              </a:rPr>
            </a:br>
            <a:br>
              <a:rPr lang="de-DE" sz="1600" dirty="0">
                <a:solidFill>
                  <a:srgbClr val="1C7DDB"/>
                </a:solidFill>
                <a:latin typeface="Abadi"/>
              </a:rPr>
            </a:br>
            <a:r>
              <a:rPr lang="de-DE" sz="1600" dirty="0">
                <a:solidFill>
                  <a:srgbClr val="1C7DDB"/>
                </a:solidFill>
                <a:latin typeface="Abadi"/>
              </a:rPr>
              <a:t>b)</a:t>
            </a:r>
          </a:p>
          <a:p>
            <a:endParaRPr lang="de-DE" sz="1600" dirty="0">
              <a:solidFill>
                <a:srgbClr val="1C7DDB"/>
              </a:solidFill>
              <a:latin typeface="Abadi"/>
            </a:endParaRPr>
          </a:p>
          <a:p>
            <a:endParaRPr lang="de-DE" sz="1600" dirty="0">
              <a:solidFill>
                <a:srgbClr val="1C7DDB"/>
              </a:solidFill>
              <a:latin typeface="Abadi"/>
            </a:endParaRPr>
          </a:p>
          <a:p>
            <a:endParaRPr lang="de-DE" sz="1600" dirty="0">
              <a:solidFill>
                <a:srgbClr val="1C7DDB"/>
              </a:solidFill>
              <a:latin typeface="Abadi"/>
            </a:endParaRPr>
          </a:p>
          <a:p>
            <a:r>
              <a:rPr lang="de-DE" sz="1600" dirty="0">
                <a:solidFill>
                  <a:srgbClr val="1C7DDB"/>
                </a:solidFill>
                <a:latin typeface="Abadi"/>
              </a:rPr>
              <a:t>c)</a:t>
            </a:r>
          </a:p>
          <a:p>
            <a:endParaRPr lang="de-DE" sz="1600" dirty="0">
              <a:solidFill>
                <a:srgbClr val="1C7DDB"/>
              </a:solidFill>
              <a:latin typeface="Abadi"/>
            </a:endParaRPr>
          </a:p>
          <a:p>
            <a:endParaRPr lang="de-DE" sz="1600" dirty="0">
              <a:solidFill>
                <a:srgbClr val="1C7DDB"/>
              </a:solidFill>
              <a:latin typeface="Abadi"/>
            </a:endParaRPr>
          </a:p>
          <a:p>
            <a:endParaRPr lang="de-DE" sz="1600" dirty="0">
              <a:solidFill>
                <a:srgbClr val="1C7DDB"/>
              </a:solidFill>
              <a:latin typeface="Abadi"/>
            </a:endParaRPr>
          </a:p>
          <a:p>
            <a:r>
              <a:rPr lang="de-DE" sz="1600" dirty="0">
                <a:solidFill>
                  <a:srgbClr val="1C7DDB"/>
                </a:solidFill>
                <a:latin typeface="Abadi"/>
              </a:rPr>
              <a:t>d)</a:t>
            </a:r>
          </a:p>
        </p:txBody>
      </p:sp>
      <p:sp>
        <p:nvSpPr>
          <p:cNvPr id="20" name="Pfeil: nach unten 19">
            <a:extLst>
              <a:ext uri="{FF2B5EF4-FFF2-40B4-BE49-F238E27FC236}">
                <a16:creationId xmlns:a16="http://schemas.microsoft.com/office/drawing/2014/main" id="{CA959FFA-369A-B368-E632-47C979F2209A}"/>
              </a:ext>
            </a:extLst>
          </p:cNvPr>
          <p:cNvSpPr/>
          <p:nvPr/>
        </p:nvSpPr>
        <p:spPr>
          <a:xfrm>
            <a:off x="11645900" y="4001294"/>
            <a:ext cx="171450" cy="508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unten 20">
            <a:extLst>
              <a:ext uri="{FF2B5EF4-FFF2-40B4-BE49-F238E27FC236}">
                <a16:creationId xmlns:a16="http://schemas.microsoft.com/office/drawing/2014/main" id="{CDD4D9F5-BE77-5249-98B6-8F285B4E0F18}"/>
              </a:ext>
            </a:extLst>
          </p:cNvPr>
          <p:cNvSpPr/>
          <p:nvPr/>
        </p:nvSpPr>
        <p:spPr>
          <a:xfrm>
            <a:off x="11645900" y="4908793"/>
            <a:ext cx="171450" cy="508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Pfeil: nach unten 21">
            <a:extLst>
              <a:ext uri="{FF2B5EF4-FFF2-40B4-BE49-F238E27FC236}">
                <a16:creationId xmlns:a16="http://schemas.microsoft.com/office/drawing/2014/main" id="{5AFC3E92-093A-6C91-5196-3F851C0A8249}"/>
              </a:ext>
            </a:extLst>
          </p:cNvPr>
          <p:cNvSpPr/>
          <p:nvPr/>
        </p:nvSpPr>
        <p:spPr>
          <a:xfrm>
            <a:off x="11645900" y="5696888"/>
            <a:ext cx="171450" cy="508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Exploratory Data Analysis (EDA) with Data Visualization</a:t>
            </a:r>
            <a:endParaRPr lang="en-US" dirty="0">
              <a:solidFill>
                <a:srgbClr val="FFC000"/>
              </a:solidFill>
              <a:latin typeface="Abadi"/>
            </a:endParaRPr>
          </a:p>
        </p:txBody>
      </p:sp>
      <p:sp>
        <p:nvSpPr>
          <p:cNvPr id="13" name="Textfeld 12">
            <a:extLst>
              <a:ext uri="{FF2B5EF4-FFF2-40B4-BE49-F238E27FC236}">
                <a16:creationId xmlns:a16="http://schemas.microsoft.com/office/drawing/2014/main" id="{DB187A46-2F40-A911-68AC-DF8418E4288B}"/>
              </a:ext>
            </a:extLst>
          </p:cNvPr>
          <p:cNvSpPr txBox="1"/>
          <p:nvPr/>
        </p:nvSpPr>
        <p:spPr>
          <a:xfrm>
            <a:off x="442992" y="1255487"/>
            <a:ext cx="11630796" cy="2369880"/>
          </a:xfrm>
          <a:prstGeom prst="rect">
            <a:avLst/>
          </a:prstGeom>
          <a:noFill/>
        </p:spPr>
        <p:txBody>
          <a:bodyPr wrap="square" rtlCol="0">
            <a:spAutoFit/>
          </a:bodyPr>
          <a:lstStyle/>
          <a:p>
            <a:pPr algn="l"/>
            <a:r>
              <a:rPr lang="en-US" sz="2200" b="1" i="0" dirty="0">
                <a:solidFill>
                  <a:srgbClr val="0B49CB"/>
                </a:solidFill>
                <a:effectLst/>
                <a:latin typeface="Söhne"/>
              </a:rPr>
              <a:t>Data was explored by visualizing</a:t>
            </a:r>
          </a:p>
          <a:p>
            <a:pPr marL="285750" indent="-285750" algn="l">
              <a:buFont typeface="Arial" panose="020B0604020202020204" pitchFamily="34" charset="0"/>
              <a:buChar char="•"/>
            </a:pPr>
            <a:r>
              <a:rPr lang="en-US" b="0" i="0" dirty="0">
                <a:solidFill>
                  <a:srgbClr val="0B49CB"/>
                </a:solidFill>
                <a:effectLst/>
                <a:latin typeface="Söhne"/>
              </a:rPr>
              <a:t>(Task 0) Flight number vs. payload mass - Scatter point chart (scatter plot)</a:t>
            </a:r>
          </a:p>
          <a:p>
            <a:pPr marL="285750" indent="-285750" algn="l">
              <a:buFont typeface="Arial" panose="020B0604020202020204" pitchFamily="34" charset="0"/>
              <a:buChar char="•"/>
            </a:pPr>
            <a:r>
              <a:rPr lang="en-US" b="0" i="0" dirty="0">
                <a:solidFill>
                  <a:srgbClr val="0B49CB"/>
                </a:solidFill>
                <a:effectLst/>
                <a:latin typeface="Söhne"/>
              </a:rPr>
              <a:t>(Task 1) Visualizing the relationship between flight number and launch site - Scatter point chart</a:t>
            </a:r>
          </a:p>
          <a:p>
            <a:pPr marL="285750" indent="-285750" algn="l">
              <a:buFont typeface="Arial" panose="020B0604020202020204" pitchFamily="34" charset="0"/>
              <a:buChar char="•"/>
            </a:pPr>
            <a:r>
              <a:rPr lang="en-US" b="0" i="0" dirty="0">
                <a:solidFill>
                  <a:srgbClr val="0B49CB"/>
                </a:solidFill>
                <a:effectLst/>
                <a:latin typeface="Söhne"/>
              </a:rPr>
              <a:t>(Task 2) Payload and launch site - Scatter point chart</a:t>
            </a:r>
          </a:p>
          <a:p>
            <a:pPr marL="285750" indent="-285750" algn="l">
              <a:buFont typeface="Arial" panose="020B0604020202020204" pitchFamily="34" charset="0"/>
              <a:buChar char="•"/>
            </a:pPr>
            <a:r>
              <a:rPr lang="en-US" b="0" i="0" dirty="0">
                <a:solidFill>
                  <a:srgbClr val="00B050"/>
                </a:solidFill>
                <a:effectLst/>
                <a:latin typeface="Söhne"/>
              </a:rPr>
              <a:t>(Task 3) Success rate of each orbit type - Bar chart</a:t>
            </a:r>
          </a:p>
          <a:p>
            <a:pPr marL="285750" indent="-285750" algn="l">
              <a:buFont typeface="Arial" panose="020B0604020202020204" pitchFamily="34" charset="0"/>
              <a:buChar char="•"/>
            </a:pPr>
            <a:r>
              <a:rPr lang="en-US" b="0" i="0" dirty="0">
                <a:solidFill>
                  <a:srgbClr val="0B49CB"/>
                </a:solidFill>
                <a:effectLst/>
                <a:latin typeface="Söhne"/>
              </a:rPr>
              <a:t>(Task 4) Flight number and orbit type - Scatter point chart</a:t>
            </a:r>
          </a:p>
          <a:p>
            <a:pPr marL="285750" indent="-285750" algn="l">
              <a:buFont typeface="Arial" panose="020B0604020202020204" pitchFamily="34" charset="0"/>
              <a:buChar char="•"/>
            </a:pPr>
            <a:r>
              <a:rPr lang="en-US" b="0" i="0" dirty="0">
                <a:solidFill>
                  <a:srgbClr val="0B49CB"/>
                </a:solidFill>
                <a:effectLst/>
                <a:latin typeface="Söhne"/>
              </a:rPr>
              <a:t>(Task 5) Payload and orbit type - Scatter point chart</a:t>
            </a:r>
          </a:p>
          <a:p>
            <a:pPr marL="285750" indent="-285750" algn="l">
              <a:buFont typeface="Arial" panose="020B0604020202020204" pitchFamily="34" charset="0"/>
              <a:buChar char="•"/>
            </a:pPr>
            <a:r>
              <a:rPr lang="en-US" b="0" i="0" dirty="0">
                <a:solidFill>
                  <a:schemeClr val="accent2">
                    <a:lumMod val="75000"/>
                  </a:schemeClr>
                </a:solidFill>
                <a:effectLst/>
                <a:latin typeface="Söhne"/>
              </a:rPr>
              <a:t>(Task 6) Yearly trend of launch success - Line plot chart (line graph)</a:t>
            </a:r>
          </a:p>
        </p:txBody>
      </p:sp>
      <p:sp>
        <p:nvSpPr>
          <p:cNvPr id="14" name="Textfeld 13">
            <a:extLst>
              <a:ext uri="{FF2B5EF4-FFF2-40B4-BE49-F238E27FC236}">
                <a16:creationId xmlns:a16="http://schemas.microsoft.com/office/drawing/2014/main" id="{7C2F0832-BAD7-4F29-E84E-0C36ECC2762D}"/>
              </a:ext>
            </a:extLst>
          </p:cNvPr>
          <p:cNvSpPr txBox="1"/>
          <p:nvPr/>
        </p:nvSpPr>
        <p:spPr>
          <a:xfrm>
            <a:off x="588510" y="3793155"/>
            <a:ext cx="11339760" cy="2954655"/>
          </a:xfrm>
          <a:prstGeom prst="rect">
            <a:avLst/>
          </a:prstGeom>
          <a:solidFill>
            <a:schemeClr val="bg1"/>
          </a:solidFill>
          <a:ln w="28575">
            <a:solidFill>
              <a:schemeClr val="tx1"/>
            </a:solidFill>
          </a:ln>
        </p:spPr>
        <p:txBody>
          <a:bodyPr wrap="square" rtlCol="0">
            <a:spAutoFit/>
          </a:bodyPr>
          <a:lstStyle/>
          <a:p>
            <a:pPr algn="l"/>
            <a:r>
              <a:rPr lang="en-US" sz="2800" b="1" dirty="0">
                <a:solidFill>
                  <a:srgbClr val="0B49CB"/>
                </a:solidFill>
                <a:latin typeface="Söhne"/>
              </a:rPr>
              <a:t>Scatter plots </a:t>
            </a:r>
            <a:r>
              <a:rPr lang="en-US" sz="2200" dirty="0">
                <a:solidFill>
                  <a:srgbClr val="0B49CB"/>
                </a:solidFill>
                <a:latin typeface="Söhne"/>
              </a:rPr>
              <a:t>are valuable for visualizing correlations between parameters. This assists in identifying relevant features for predictive modeling. In this case, scatter plots help to estimate the likelihood of success, taking into account both outcomes and landings.</a:t>
            </a:r>
          </a:p>
          <a:p>
            <a:pPr algn="l"/>
            <a:endParaRPr lang="en-US" b="0" i="0" dirty="0">
              <a:solidFill>
                <a:srgbClr val="374151"/>
              </a:solidFill>
              <a:effectLst/>
              <a:latin typeface="Söhne"/>
            </a:endParaRPr>
          </a:p>
          <a:p>
            <a:pPr algn="l"/>
            <a:r>
              <a:rPr lang="en-US" sz="2800" b="1" dirty="0">
                <a:solidFill>
                  <a:srgbClr val="00B050"/>
                </a:solidFill>
                <a:latin typeface="Söhne"/>
              </a:rPr>
              <a:t>Bar graphs</a:t>
            </a:r>
            <a:r>
              <a:rPr lang="en-US" sz="2200" dirty="0">
                <a:solidFill>
                  <a:srgbClr val="00B050"/>
                </a:solidFill>
                <a:latin typeface="Söhne"/>
              </a:rPr>
              <a:t>, when applied to preselected attributes, demonstrate the interrelationships among them and indicate which orbits are associated with a higher success rate.</a:t>
            </a:r>
          </a:p>
          <a:p>
            <a:pPr algn="l"/>
            <a:endParaRPr lang="en-US" b="0" i="0" dirty="0">
              <a:solidFill>
                <a:srgbClr val="374151"/>
              </a:solidFill>
              <a:effectLst/>
              <a:latin typeface="Söhne"/>
            </a:endParaRPr>
          </a:p>
          <a:p>
            <a:pPr algn="l"/>
            <a:r>
              <a:rPr lang="en-US" sz="2800" b="1" dirty="0">
                <a:solidFill>
                  <a:schemeClr val="accent2">
                    <a:lumMod val="75000"/>
                  </a:schemeClr>
                </a:solidFill>
                <a:latin typeface="Söhne"/>
              </a:rPr>
              <a:t>Line graphs </a:t>
            </a:r>
            <a:r>
              <a:rPr lang="en-US" sz="2200" dirty="0">
                <a:solidFill>
                  <a:schemeClr val="accent2">
                    <a:lumMod val="75000"/>
                  </a:schemeClr>
                </a:solidFill>
                <a:latin typeface="Söhne"/>
              </a:rPr>
              <a:t>are beneficial for tracing trends, such as the annual trend in success rates.</a:t>
            </a:r>
            <a:endParaRPr lang="de-DE" dirty="0"/>
          </a:p>
        </p:txBody>
      </p:sp>
      <p:sp>
        <p:nvSpPr>
          <p:cNvPr id="2" name="Content Placeholder 4">
            <a:extLst>
              <a:ext uri="{FF2B5EF4-FFF2-40B4-BE49-F238E27FC236}">
                <a16:creationId xmlns:a16="http://schemas.microsoft.com/office/drawing/2014/main" id="{6CE11FB1-E55F-29EE-FC2F-B1ED3ACAD769}"/>
              </a:ext>
            </a:extLst>
          </p:cNvPr>
          <p:cNvSpPr txBox="1">
            <a:spLocks/>
          </p:cNvSpPr>
          <p:nvPr/>
        </p:nvSpPr>
        <p:spPr>
          <a:xfrm>
            <a:off x="7810500" y="2544998"/>
            <a:ext cx="4117770" cy="1130301"/>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link to the notebook is </a:t>
            </a:r>
            <a:r>
              <a:rPr lang="en-US" sz="1600" dirty="0">
                <a:solidFill>
                  <a:schemeClr val="accent3">
                    <a:lumMod val="25000"/>
                  </a:schemeClr>
                </a:solidFill>
                <a:latin typeface="Abadi" panose="020B0604020104020204" pitchFamily="34" charset="0"/>
                <a:hlinkClick r:id="rId3"/>
              </a:rPr>
              <a:t>https://github.com/sebnotch/presi-and-code-data-science/blob/main/jupyter-labs-eda-dataviz.ipynb</a:t>
            </a:r>
            <a:endParaRPr lang="en-US" sz="1600" dirty="0"/>
          </a:p>
        </p:txBody>
      </p:sp>
    </p:spTree>
    <p:extLst>
      <p:ext uri="{BB962C8B-B14F-4D97-AF65-F5344CB8AC3E}">
        <p14:creationId xmlns:p14="http://schemas.microsoft.com/office/powerpoint/2010/main" val="3372354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A78E6E46-7231-3FE3-170E-4A1BD779D167}"/>
              </a:ext>
            </a:extLst>
          </p:cNvPr>
          <p:cNvSpPr/>
          <p:nvPr/>
        </p:nvSpPr>
        <p:spPr>
          <a:xfrm>
            <a:off x="445773" y="1590365"/>
            <a:ext cx="5062603" cy="25607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a:extLst>
              <a:ext uri="{FF2B5EF4-FFF2-40B4-BE49-F238E27FC236}">
                <a16:creationId xmlns:a16="http://schemas.microsoft.com/office/drawing/2014/main" id="{90030FFF-D723-981B-1FEE-CB1C4F985A36}"/>
              </a:ext>
            </a:extLst>
          </p:cNvPr>
          <p:cNvPicPr>
            <a:picLocks noChangeAspect="1"/>
          </p:cNvPicPr>
          <p:nvPr/>
        </p:nvPicPr>
        <p:blipFill>
          <a:blip r:embed="rId3"/>
          <a:stretch>
            <a:fillRect/>
          </a:stretch>
        </p:blipFill>
        <p:spPr>
          <a:xfrm>
            <a:off x="611201" y="1704875"/>
            <a:ext cx="4735292" cy="2331747"/>
          </a:xfrm>
          <a:prstGeom prst="rect">
            <a:avLst/>
          </a:prstGeom>
        </p:spPr>
      </p:pic>
      <p:sp>
        <p:nvSpPr>
          <p:cNvPr id="10" name="Rechteck 9">
            <a:extLst>
              <a:ext uri="{FF2B5EF4-FFF2-40B4-BE49-F238E27FC236}">
                <a16:creationId xmlns:a16="http://schemas.microsoft.com/office/drawing/2014/main" id="{60E0C616-314B-FD92-19A3-5DE22E1A44AD}"/>
              </a:ext>
            </a:extLst>
          </p:cNvPr>
          <p:cNvSpPr/>
          <p:nvPr/>
        </p:nvSpPr>
        <p:spPr>
          <a:xfrm>
            <a:off x="5603874" y="1575345"/>
            <a:ext cx="3771901" cy="294774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de-DE"/>
          </a:p>
        </p:txBody>
      </p:sp>
      <p:pic>
        <p:nvPicPr>
          <p:cNvPr id="16" name="Grafik 15">
            <a:extLst>
              <a:ext uri="{FF2B5EF4-FFF2-40B4-BE49-F238E27FC236}">
                <a16:creationId xmlns:a16="http://schemas.microsoft.com/office/drawing/2014/main" id="{E0949604-C3D3-4602-9A81-4BB58C46FDB6}"/>
              </a:ext>
            </a:extLst>
          </p:cNvPr>
          <p:cNvPicPr>
            <a:picLocks noChangeAspect="1"/>
          </p:cNvPicPr>
          <p:nvPr/>
        </p:nvPicPr>
        <p:blipFill>
          <a:blip r:embed="rId4"/>
          <a:stretch>
            <a:fillRect/>
          </a:stretch>
        </p:blipFill>
        <p:spPr>
          <a:xfrm>
            <a:off x="5736134" y="1767621"/>
            <a:ext cx="3479800" cy="2560765"/>
          </a:xfrm>
          <a:prstGeom prst="rect">
            <a:avLst/>
          </a:prstGeom>
        </p:spPr>
      </p:pic>
      <p:sp>
        <p:nvSpPr>
          <p:cNvPr id="4" name="Slide Number Placeholder 3"/>
          <p:cNvSpPr>
            <a:spLocks noGrp="1"/>
          </p:cNvSpPr>
          <p:nvPr>
            <p:ph type="sldNum" sz="quarter" idx="12"/>
          </p:nvPr>
        </p:nvSpPr>
        <p:spPr>
          <a:xfrm>
            <a:off x="8714772" y="6025573"/>
            <a:ext cx="2743200" cy="401638"/>
          </a:xfrm>
        </p:spPr>
        <p:txBody>
          <a:bodyPr/>
          <a:lstStyle/>
          <a:p>
            <a:fld id="{5075537C-CA84-1446-933C-8E9D027F9201}" type="slidenum">
              <a:rPr lang="en-US" smtClean="0"/>
              <a:t>12</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continued, depicted</a:t>
            </a:r>
            <a:endParaRPr lang="en-US" dirty="0">
              <a:solidFill>
                <a:srgbClr val="FFC000"/>
              </a:solidFill>
              <a:latin typeface="Abadi"/>
            </a:endParaRPr>
          </a:p>
        </p:txBody>
      </p:sp>
      <p:sp>
        <p:nvSpPr>
          <p:cNvPr id="2" name="Content Placeholder 4">
            <a:extLst>
              <a:ext uri="{FF2B5EF4-FFF2-40B4-BE49-F238E27FC236}">
                <a16:creationId xmlns:a16="http://schemas.microsoft.com/office/drawing/2014/main" id="{6CE11FB1-E55F-29EE-FC2F-B1ED3ACAD769}"/>
              </a:ext>
            </a:extLst>
          </p:cNvPr>
          <p:cNvSpPr txBox="1">
            <a:spLocks/>
          </p:cNvSpPr>
          <p:nvPr/>
        </p:nvSpPr>
        <p:spPr>
          <a:xfrm>
            <a:off x="1092200" y="5297920"/>
            <a:ext cx="3835858" cy="1130301"/>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link to the notebook is </a:t>
            </a:r>
            <a:r>
              <a:rPr lang="en-US" sz="1600" dirty="0">
                <a:solidFill>
                  <a:schemeClr val="accent3">
                    <a:lumMod val="25000"/>
                  </a:schemeClr>
                </a:solidFill>
                <a:latin typeface="Abadi" panose="020B0604020104020204" pitchFamily="34" charset="0"/>
                <a:hlinkClick r:id="rId5"/>
              </a:rPr>
              <a:t>https://github.com/sebnotch/presi-and-code-data-science/blob/main/jupyter-labs-eda-dataviz.ipynb</a:t>
            </a:r>
            <a:endParaRPr lang="en-US" sz="1600" dirty="0"/>
          </a:p>
        </p:txBody>
      </p:sp>
      <p:sp>
        <p:nvSpPr>
          <p:cNvPr id="12" name="Rechteck 11">
            <a:extLst>
              <a:ext uri="{FF2B5EF4-FFF2-40B4-BE49-F238E27FC236}">
                <a16:creationId xmlns:a16="http://schemas.microsoft.com/office/drawing/2014/main" id="{C31F5C7D-7A80-2CD7-0702-58E26F9F94ED}"/>
              </a:ext>
            </a:extLst>
          </p:cNvPr>
          <p:cNvSpPr/>
          <p:nvPr/>
        </p:nvSpPr>
        <p:spPr>
          <a:xfrm>
            <a:off x="8614489" y="2929123"/>
            <a:ext cx="2921428" cy="280350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e-DE"/>
          </a:p>
        </p:txBody>
      </p:sp>
      <p:pic>
        <p:nvPicPr>
          <p:cNvPr id="18" name="Grafik 17">
            <a:extLst>
              <a:ext uri="{FF2B5EF4-FFF2-40B4-BE49-F238E27FC236}">
                <a16:creationId xmlns:a16="http://schemas.microsoft.com/office/drawing/2014/main" id="{37839069-A7E5-664D-89AD-4A6E9C74AE66}"/>
              </a:ext>
            </a:extLst>
          </p:cNvPr>
          <p:cNvPicPr>
            <a:picLocks noChangeAspect="1"/>
          </p:cNvPicPr>
          <p:nvPr/>
        </p:nvPicPr>
        <p:blipFill>
          <a:blip r:embed="rId6"/>
          <a:stretch>
            <a:fillRect/>
          </a:stretch>
        </p:blipFill>
        <p:spPr>
          <a:xfrm>
            <a:off x="8757820" y="3048004"/>
            <a:ext cx="2652011" cy="2571758"/>
          </a:xfrm>
          <a:prstGeom prst="rect">
            <a:avLst/>
          </a:prstGeom>
        </p:spPr>
      </p:pic>
      <p:sp>
        <p:nvSpPr>
          <p:cNvPr id="21" name="Textfeld 20">
            <a:extLst>
              <a:ext uri="{FF2B5EF4-FFF2-40B4-BE49-F238E27FC236}">
                <a16:creationId xmlns:a16="http://schemas.microsoft.com/office/drawing/2014/main" id="{BC58D5A0-C068-B675-80EF-F5CB9EBFDE6C}"/>
              </a:ext>
            </a:extLst>
          </p:cNvPr>
          <p:cNvSpPr txBox="1"/>
          <p:nvPr/>
        </p:nvSpPr>
        <p:spPr>
          <a:xfrm>
            <a:off x="445772" y="4307641"/>
            <a:ext cx="2780027" cy="461665"/>
          </a:xfrm>
          <a:prstGeom prst="rect">
            <a:avLst/>
          </a:prstGeom>
          <a:solidFill>
            <a:schemeClr val="bg1"/>
          </a:solidFill>
          <a:ln w="28575">
            <a:solidFill>
              <a:schemeClr val="tx1"/>
            </a:solidFill>
          </a:ln>
        </p:spPr>
        <p:txBody>
          <a:bodyPr wrap="square" rtlCol="0">
            <a:spAutoFit/>
          </a:bodyPr>
          <a:lstStyle/>
          <a:p>
            <a:pPr algn="l"/>
            <a:r>
              <a:rPr lang="en-US" sz="2200" dirty="0">
                <a:solidFill>
                  <a:srgbClr val="0B49CB"/>
                </a:solidFill>
                <a:latin typeface="Söhne"/>
              </a:rPr>
              <a:t>Example </a:t>
            </a:r>
            <a:r>
              <a:rPr lang="en-US" sz="2400" b="1" dirty="0">
                <a:solidFill>
                  <a:srgbClr val="0B49CB"/>
                </a:solidFill>
                <a:latin typeface="Söhne"/>
              </a:rPr>
              <a:t>scatter plot</a:t>
            </a:r>
            <a:endParaRPr lang="en-US" b="1" i="0" dirty="0">
              <a:solidFill>
                <a:srgbClr val="374151"/>
              </a:solidFill>
              <a:effectLst/>
              <a:latin typeface="Söhne"/>
            </a:endParaRPr>
          </a:p>
        </p:txBody>
      </p:sp>
      <p:sp>
        <p:nvSpPr>
          <p:cNvPr id="22" name="Textfeld 21">
            <a:extLst>
              <a:ext uri="{FF2B5EF4-FFF2-40B4-BE49-F238E27FC236}">
                <a16:creationId xmlns:a16="http://schemas.microsoft.com/office/drawing/2014/main" id="{EB4293E7-890D-79CD-BD20-14BE0DA4CABB}"/>
              </a:ext>
            </a:extLst>
          </p:cNvPr>
          <p:cNvSpPr txBox="1"/>
          <p:nvPr/>
        </p:nvSpPr>
        <p:spPr>
          <a:xfrm>
            <a:off x="5603874" y="4715097"/>
            <a:ext cx="2632076" cy="461665"/>
          </a:xfrm>
          <a:prstGeom prst="rect">
            <a:avLst/>
          </a:prstGeom>
          <a:solidFill>
            <a:schemeClr val="bg1"/>
          </a:solidFill>
          <a:ln w="28575">
            <a:solidFill>
              <a:schemeClr val="tx1"/>
            </a:solidFill>
          </a:ln>
        </p:spPr>
        <p:txBody>
          <a:bodyPr wrap="square" rtlCol="0">
            <a:spAutoFit/>
          </a:bodyPr>
          <a:lstStyle/>
          <a:p>
            <a:pPr algn="l"/>
            <a:r>
              <a:rPr lang="en-US" sz="2200" dirty="0">
                <a:solidFill>
                  <a:schemeClr val="accent2">
                    <a:lumMod val="75000"/>
                  </a:schemeClr>
                </a:solidFill>
                <a:latin typeface="Söhne"/>
              </a:rPr>
              <a:t>Example </a:t>
            </a:r>
            <a:r>
              <a:rPr lang="en-US" sz="2400" b="1" dirty="0">
                <a:solidFill>
                  <a:schemeClr val="accent2">
                    <a:lumMod val="75000"/>
                  </a:schemeClr>
                </a:solidFill>
                <a:latin typeface="Söhne"/>
              </a:rPr>
              <a:t>line graphs</a:t>
            </a:r>
            <a:endParaRPr lang="en-US" b="1" i="0" dirty="0">
              <a:solidFill>
                <a:srgbClr val="374151"/>
              </a:solidFill>
              <a:effectLst/>
              <a:latin typeface="Söhne"/>
            </a:endParaRPr>
          </a:p>
        </p:txBody>
      </p:sp>
      <p:sp>
        <p:nvSpPr>
          <p:cNvPr id="23" name="Textfeld 22">
            <a:extLst>
              <a:ext uri="{FF2B5EF4-FFF2-40B4-BE49-F238E27FC236}">
                <a16:creationId xmlns:a16="http://schemas.microsoft.com/office/drawing/2014/main" id="{0759B54C-6239-0433-C21F-A66559014233}"/>
              </a:ext>
            </a:extLst>
          </p:cNvPr>
          <p:cNvSpPr txBox="1"/>
          <p:nvPr/>
        </p:nvSpPr>
        <p:spPr>
          <a:xfrm>
            <a:off x="8613172" y="5787412"/>
            <a:ext cx="2435828" cy="461665"/>
          </a:xfrm>
          <a:prstGeom prst="rect">
            <a:avLst/>
          </a:prstGeom>
          <a:solidFill>
            <a:schemeClr val="bg1"/>
          </a:solidFill>
          <a:ln w="28575">
            <a:solidFill>
              <a:schemeClr val="tx1"/>
            </a:solidFill>
          </a:ln>
        </p:spPr>
        <p:txBody>
          <a:bodyPr wrap="square" rtlCol="0">
            <a:spAutoFit/>
          </a:bodyPr>
          <a:lstStyle/>
          <a:p>
            <a:pPr algn="l"/>
            <a:r>
              <a:rPr lang="en-US" sz="2200" dirty="0">
                <a:solidFill>
                  <a:srgbClr val="00B050"/>
                </a:solidFill>
                <a:latin typeface="Söhne"/>
              </a:rPr>
              <a:t>Example </a:t>
            </a:r>
            <a:r>
              <a:rPr lang="en-US" sz="2400" b="1" dirty="0">
                <a:solidFill>
                  <a:srgbClr val="00B050"/>
                </a:solidFill>
                <a:latin typeface="Söhne"/>
              </a:rPr>
              <a:t>bar graph</a:t>
            </a:r>
            <a:endParaRPr lang="en-US" b="1" i="0" dirty="0">
              <a:solidFill>
                <a:srgbClr val="374151"/>
              </a:solidFill>
              <a:effectLst/>
              <a:latin typeface="Söhne"/>
            </a:endParaRPr>
          </a:p>
        </p:txBody>
      </p:sp>
    </p:spTree>
    <p:extLst>
      <p:ext uri="{BB962C8B-B14F-4D97-AF65-F5344CB8AC3E}">
        <p14:creationId xmlns:p14="http://schemas.microsoft.com/office/powerpoint/2010/main" val="31695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0" y="1405760"/>
            <a:ext cx="9745589" cy="4351338"/>
          </a:xfrm>
          <a:prstGeom prst="rect">
            <a:avLst/>
          </a:prstGeom>
        </p:spPr>
        <p:txBody>
          <a:bodyPr lIns="91440" tIns="45720" rIns="91440" bIns="45720" anchor="t"/>
          <a:lstStyle/>
          <a:p>
            <a:pPr marL="0" indent="0">
              <a:lnSpc>
                <a:spcPts val="1100"/>
              </a:lnSpc>
              <a:spcBef>
                <a:spcPts val="1400"/>
              </a:spcBef>
              <a:buNone/>
            </a:pPr>
            <a:r>
              <a:rPr lang="en-US" sz="1600" b="1" dirty="0">
                <a:solidFill>
                  <a:schemeClr val="accent3">
                    <a:lumMod val="25000"/>
                  </a:schemeClr>
                </a:solidFill>
                <a:latin typeface="Abadi"/>
              </a:rPr>
              <a:t>Examples for SQL queries</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 FROM SPACEXTABLE LIMIT 5;</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DISTINCT "LAUNCH_SITE" FROM SPACEXTBL;</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 FROM SPACEXTABLE WHERE "LAUNCH_SITE" LIKE 'KSC%' LIMIT 5;</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SUM("PAYLOAD_MASS__KG_") FROM SPACEXTABLE WHERE "Customer" LIKE 'NASA (CRS)’;</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AVG("PAYLOAD_MASS__KG_") FROM SPACEXTABLE WHERE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LIKE 'F9 v1.1’;</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MIN("DATE") FROM SPACEXTBL WHERE "LANDING__OUTCOME" LIKE "Success (drone ship)" ;</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FROM SPACEXTBL \</a:t>
            </a:r>
            <a:br>
              <a:rPr lang="en-US" sz="1200" dirty="0">
                <a:solidFill>
                  <a:schemeClr val="accent3">
                    <a:lumMod val="25000"/>
                  </a:schemeClr>
                </a:solidFill>
                <a:latin typeface="Abadi"/>
              </a:rPr>
            </a:br>
            <a:r>
              <a:rPr lang="en-US" sz="1200" dirty="0">
                <a:solidFill>
                  <a:schemeClr val="accent3">
                    <a:lumMod val="25000"/>
                  </a:schemeClr>
                </a:solidFill>
                <a:latin typeface="Abadi"/>
              </a:rPr>
              <a:t>WHERE "LANDING__OUTCOME_" LIKE "Success (drone ship)" \</a:t>
            </a:r>
            <a:br>
              <a:rPr lang="en-US" sz="1200" dirty="0">
                <a:solidFill>
                  <a:schemeClr val="accent3">
                    <a:lumMod val="25000"/>
                  </a:schemeClr>
                </a:solidFill>
                <a:latin typeface="Abadi"/>
              </a:rPr>
            </a:br>
            <a:r>
              <a:rPr lang="en-US" sz="1200" dirty="0">
                <a:solidFill>
                  <a:schemeClr val="accent3">
                    <a:lumMod val="25000"/>
                  </a:schemeClr>
                </a:solidFill>
                <a:latin typeface="Abadi"/>
              </a:rPr>
              <a:t>AND "PAYLOAD_MASS__KG_" BETWEEN 4000 AND 6000 ;</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MISSION_OUTCOME, COUNT(*) as </a:t>
            </a:r>
            <a:r>
              <a:rPr lang="en-US" sz="1200" dirty="0" err="1">
                <a:solidFill>
                  <a:schemeClr val="accent3">
                    <a:lumMod val="25000"/>
                  </a:schemeClr>
                </a:solidFill>
                <a:latin typeface="Abadi"/>
              </a:rPr>
              <a:t>total_number</a:t>
            </a:r>
            <a:r>
              <a:rPr lang="en-US" sz="1200" dirty="0">
                <a:solidFill>
                  <a:schemeClr val="accent3">
                    <a:lumMod val="25000"/>
                  </a:schemeClr>
                </a:solidFill>
                <a:latin typeface="Abadi"/>
              </a:rPr>
              <a:t> \</a:t>
            </a:r>
            <a:br>
              <a:rPr lang="en-US" sz="1200" dirty="0">
                <a:solidFill>
                  <a:schemeClr val="accent3">
                    <a:lumMod val="25000"/>
                  </a:schemeClr>
                </a:solidFill>
                <a:latin typeface="Abadi"/>
              </a:rPr>
            </a:br>
            <a:r>
              <a:rPr lang="en-US" sz="1200" dirty="0">
                <a:solidFill>
                  <a:schemeClr val="accent3">
                    <a:lumMod val="25000"/>
                  </a:schemeClr>
                </a:solidFill>
                <a:latin typeface="Abadi"/>
              </a:rPr>
              <a:t>FROM SPACEXTBL \</a:t>
            </a:r>
            <a:br>
              <a:rPr lang="en-US" sz="1200" dirty="0">
                <a:solidFill>
                  <a:schemeClr val="accent3">
                    <a:lumMod val="25000"/>
                  </a:schemeClr>
                </a:solidFill>
                <a:latin typeface="Abadi"/>
              </a:rPr>
            </a:br>
            <a:r>
              <a:rPr lang="en-US" sz="1200" dirty="0">
                <a:solidFill>
                  <a:schemeClr val="accent3">
                    <a:lumMod val="25000"/>
                  </a:schemeClr>
                </a:solidFill>
                <a:latin typeface="Abadi"/>
              </a:rPr>
              <a:t>GROUP BY MISSION_OUTCOME;</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BOOSTER_VERSION \</a:t>
            </a:r>
            <a:br>
              <a:rPr lang="en-US" sz="1200" dirty="0">
                <a:solidFill>
                  <a:schemeClr val="accent3">
                    <a:lumMod val="25000"/>
                  </a:schemeClr>
                </a:solidFill>
                <a:latin typeface="Abadi"/>
              </a:rPr>
            </a:br>
            <a:r>
              <a:rPr lang="en-US" sz="1200" dirty="0">
                <a:solidFill>
                  <a:schemeClr val="accent3">
                    <a:lumMod val="25000"/>
                  </a:schemeClr>
                </a:solidFill>
                <a:latin typeface="Abadi"/>
              </a:rPr>
              <a:t>FROM SPACEXTBL \</a:t>
            </a:r>
            <a:br>
              <a:rPr lang="en-US" sz="1200" dirty="0">
                <a:solidFill>
                  <a:schemeClr val="accent3">
                    <a:lumMod val="25000"/>
                  </a:schemeClr>
                </a:solidFill>
                <a:latin typeface="Abadi"/>
              </a:rPr>
            </a:br>
            <a:r>
              <a:rPr lang="en-US" sz="1200" dirty="0">
                <a:solidFill>
                  <a:schemeClr val="accent3">
                    <a:lumMod val="25000"/>
                  </a:schemeClr>
                </a:solidFill>
                <a:latin typeface="Abadi"/>
              </a:rPr>
              <a:t>WHERE PAYLOAD_MASS__KG_ = (SELECT MAX(PAYLOAD_MASS__KG_) FROM SPACEXTBL);</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substr</a:t>
            </a:r>
            <a:r>
              <a:rPr lang="en-US" sz="1200" dirty="0">
                <a:solidFill>
                  <a:schemeClr val="accent3">
                    <a:lumMod val="25000"/>
                  </a:schemeClr>
                </a:solidFill>
                <a:latin typeface="Abadi"/>
              </a:rPr>
              <a:t>(Date,4,2) as month, DATE,BOOSTER_VERSION, LAUNCH_SITE,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a:t>
            </a:r>
            <a:br>
              <a:rPr lang="en-US" sz="1200" dirty="0">
                <a:solidFill>
                  <a:schemeClr val="accent3">
                    <a:lumMod val="25000"/>
                  </a:schemeClr>
                </a:solidFill>
                <a:latin typeface="Abadi"/>
              </a:rPr>
            </a:br>
            <a:r>
              <a:rPr lang="en-US" sz="1200" dirty="0">
                <a:solidFill>
                  <a:schemeClr val="accent3">
                    <a:lumMod val="25000"/>
                  </a:schemeClr>
                </a:solidFill>
                <a:latin typeface="Abadi"/>
              </a:rPr>
              <a:t>FROM SPACEXTBL \</a:t>
            </a:r>
            <a:br>
              <a:rPr lang="en-US" sz="1200" dirty="0">
                <a:solidFill>
                  <a:schemeClr val="accent3">
                    <a:lumMod val="25000"/>
                  </a:schemeClr>
                </a:solidFill>
                <a:latin typeface="Abadi"/>
              </a:rPr>
            </a:br>
            <a:r>
              <a:rPr lang="en-US" sz="1200" dirty="0">
                <a:solidFill>
                  <a:schemeClr val="accent3">
                    <a:lumMod val="25000"/>
                  </a:schemeClr>
                </a:solidFill>
                <a:latin typeface="Abadi"/>
              </a:rPr>
              <a:t>where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 'Success (ground pad)' and </a:t>
            </a:r>
            <a:r>
              <a:rPr lang="en-US" sz="1200" dirty="0" err="1">
                <a:solidFill>
                  <a:schemeClr val="accent3">
                    <a:lumMod val="25000"/>
                  </a:schemeClr>
                </a:solidFill>
                <a:latin typeface="Abadi"/>
              </a:rPr>
              <a:t>substr</a:t>
            </a:r>
            <a:r>
              <a:rPr lang="en-US" sz="1200" dirty="0">
                <a:solidFill>
                  <a:schemeClr val="accent3">
                    <a:lumMod val="25000"/>
                  </a:schemeClr>
                </a:solidFill>
                <a:latin typeface="Abadi"/>
              </a:rPr>
              <a:t>(Date,7,4)='2017’;</a:t>
            </a:r>
          </a:p>
          <a:p>
            <a:pPr>
              <a:lnSpc>
                <a:spcPts val="11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count(*) as </a:t>
            </a:r>
            <a:r>
              <a:rPr lang="en-US" sz="1200" dirty="0" err="1">
                <a:solidFill>
                  <a:schemeClr val="accent3">
                    <a:lumMod val="25000"/>
                  </a:schemeClr>
                </a:solidFill>
                <a:latin typeface="Abadi"/>
              </a:rPr>
              <a:t>count_outcomes</a:t>
            </a:r>
            <a:r>
              <a:rPr lang="en-US" sz="1200" dirty="0">
                <a:solidFill>
                  <a:schemeClr val="accent3">
                    <a:lumMod val="25000"/>
                  </a:schemeClr>
                </a:solidFill>
                <a:latin typeface="Abadi"/>
              </a:rPr>
              <a:t> \</a:t>
            </a:r>
            <a:br>
              <a:rPr lang="en-US" sz="1200" dirty="0">
                <a:solidFill>
                  <a:schemeClr val="accent3">
                    <a:lumMod val="25000"/>
                  </a:schemeClr>
                </a:solidFill>
                <a:latin typeface="Abadi"/>
              </a:rPr>
            </a:br>
            <a:r>
              <a:rPr lang="en-US" sz="1200" dirty="0">
                <a:solidFill>
                  <a:schemeClr val="accent3">
                    <a:lumMod val="25000"/>
                  </a:schemeClr>
                </a:solidFill>
                <a:latin typeface="Abadi"/>
              </a:rPr>
              <a:t>FROM SPACEXTBL \</a:t>
            </a:r>
            <a:br>
              <a:rPr lang="en-US" sz="1200" dirty="0">
                <a:solidFill>
                  <a:schemeClr val="accent3">
                    <a:lumMod val="25000"/>
                  </a:schemeClr>
                </a:solidFill>
                <a:latin typeface="Abadi"/>
              </a:rPr>
            </a:br>
            <a:r>
              <a:rPr lang="en-US" sz="1200" dirty="0">
                <a:solidFill>
                  <a:schemeClr val="accent3">
                    <a:lumMod val="25000"/>
                  </a:schemeClr>
                </a:solidFill>
                <a:latin typeface="Abadi"/>
              </a:rPr>
              <a:t>WHERE DATE between '04-06-2010' and '20-03-2017’ \</a:t>
            </a:r>
            <a:br>
              <a:rPr lang="en-US" sz="1200" dirty="0">
                <a:solidFill>
                  <a:schemeClr val="accent3">
                    <a:lumMod val="25000"/>
                  </a:schemeClr>
                </a:solidFill>
                <a:latin typeface="Abadi"/>
              </a:rPr>
            </a:br>
            <a:r>
              <a:rPr lang="en-US" sz="1200" dirty="0">
                <a:solidFill>
                  <a:schemeClr val="accent3">
                    <a:lumMod val="25000"/>
                  </a:schemeClr>
                </a:solidFill>
                <a:latin typeface="Abadi"/>
              </a:rPr>
              <a:t>group by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order by </a:t>
            </a:r>
            <a:r>
              <a:rPr lang="en-US" sz="1200" dirty="0" err="1">
                <a:solidFill>
                  <a:schemeClr val="accent3">
                    <a:lumMod val="25000"/>
                  </a:schemeClr>
                </a:solidFill>
                <a:latin typeface="Abadi"/>
              </a:rPr>
              <a:t>count_outcomes</a:t>
            </a:r>
            <a:r>
              <a:rPr lang="en-US" sz="1200" dirty="0">
                <a:solidFill>
                  <a:schemeClr val="accent3">
                    <a:lumMod val="25000"/>
                  </a:schemeClr>
                </a:solidFill>
                <a:latin typeface="Abadi"/>
              </a:rPr>
              <a:t> DESC;</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Exploratory Data Analysis (EDA) with SQL queries</a:t>
            </a:r>
          </a:p>
        </p:txBody>
      </p:sp>
      <p:sp>
        <p:nvSpPr>
          <p:cNvPr id="7" name="Content Placeholder 4">
            <a:extLst>
              <a:ext uri="{FF2B5EF4-FFF2-40B4-BE49-F238E27FC236}">
                <a16:creationId xmlns:a16="http://schemas.microsoft.com/office/drawing/2014/main" id="{16D7F578-795A-BBDC-81B8-7851FC379DCA}"/>
              </a:ext>
            </a:extLst>
          </p:cNvPr>
          <p:cNvSpPr txBox="1">
            <a:spLocks/>
          </p:cNvSpPr>
          <p:nvPr/>
        </p:nvSpPr>
        <p:spPr>
          <a:xfrm>
            <a:off x="5442177" y="3949728"/>
            <a:ext cx="6545190" cy="939771"/>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link to the notebook is </a:t>
            </a:r>
            <a:r>
              <a:rPr lang="en-US" sz="1600" dirty="0">
                <a:hlinkClick r:id="rId3"/>
              </a:rPr>
              <a:t>https://github.com/sebnotch/presi-and-code-data-science/blob/main/jupyter-labs-eda-sql-edx_sqllite(1)_as_done_on_skills_network.ipynb</a:t>
            </a:r>
            <a:endParaRPr lang="en-US" sz="1600" dirty="0">
              <a:solidFill>
                <a:srgbClr val="0B49CB"/>
              </a:solidFill>
            </a:endParaRPr>
          </a:p>
          <a:p>
            <a:endParaRPr lang="en-US" dirty="0"/>
          </a:p>
          <a:p>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304800" y="1470005"/>
            <a:ext cx="11658600" cy="4351338"/>
          </a:xfrm>
          <a:prstGeom prst="rect">
            <a:avLst/>
          </a:prstGeom>
        </p:spPr>
        <p:txBody>
          <a:bodyPr lIns="91440" tIns="45720" rIns="91440" bIns="45720" anchor="t"/>
          <a:lstStyle/>
          <a:p>
            <a:pPr marL="0" indent="0">
              <a:lnSpc>
                <a:spcPct val="100000"/>
              </a:lnSpc>
              <a:spcBef>
                <a:spcPts val="1400"/>
              </a:spcBef>
              <a:buNone/>
            </a:pPr>
            <a:r>
              <a:rPr lang="en-US" sz="2200" dirty="0">
                <a:solidFill>
                  <a:srgbClr val="0B49CB"/>
                </a:solidFill>
                <a:latin typeface="Söhne"/>
              </a:rPr>
              <a:t>With SQL, EDA was conducted to get insights from the data. Queries were formulated to determine:</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The unique launch site names used in the space mission.</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Display 5 records where launch sites begin with the string 'KSC'</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The total payload mass carried by boosters launched for NASA (CRS).</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The average payload mass carried by the booster version F9 v1.1.</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List the date where the first successful landing outcome in drone ship was achieved. </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List the names of the boosters which have success in ground pad and have payload mass greater than 4000 but less than 6000</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List the total number of successful and failure mission outcomes</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List the names of the booster versions which have carried the maximum payload mass. </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List the records which will display the month names, successful landing outcomes in ground pad, </a:t>
            </a:r>
            <a:br>
              <a:rPr lang="en-US" sz="1600" dirty="0">
                <a:solidFill>
                  <a:srgbClr val="0B49CB"/>
                </a:solidFill>
                <a:latin typeface="Söhne"/>
              </a:rPr>
            </a:br>
            <a:r>
              <a:rPr lang="en-US" sz="1600" dirty="0">
                <a:solidFill>
                  <a:srgbClr val="0B49CB"/>
                </a:solidFill>
                <a:latin typeface="Söhne"/>
              </a:rPr>
              <a:t>booster versions, launch site for the months in year 2017</a:t>
            </a:r>
          </a:p>
          <a:p>
            <a:pPr lvl="1" fontAlgn="base">
              <a:lnSpc>
                <a:spcPts val="1700"/>
              </a:lnSpc>
              <a:spcBef>
                <a:spcPts val="1200"/>
              </a:spcBef>
              <a:spcAft>
                <a:spcPct val="0"/>
              </a:spcAft>
              <a:buFont typeface="Arial" panose="020B0604020202020204"/>
              <a:buChar char="•"/>
            </a:pPr>
            <a:r>
              <a:rPr lang="en-US" sz="1600" dirty="0">
                <a:solidFill>
                  <a:srgbClr val="0B49CB"/>
                </a:solidFill>
                <a:latin typeface="Söhne"/>
              </a:rPr>
              <a:t>Rank the count of landing outcomes (such as Failure (drone ship) or Success (ground pad)) between </a:t>
            </a:r>
            <a:br>
              <a:rPr lang="en-US" sz="1600" dirty="0">
                <a:solidFill>
                  <a:srgbClr val="0B49CB"/>
                </a:solidFill>
                <a:latin typeface="Söhne"/>
              </a:rPr>
            </a:br>
            <a:r>
              <a:rPr lang="en-US" sz="1600" dirty="0">
                <a:solidFill>
                  <a:srgbClr val="0B49CB"/>
                </a:solidFill>
                <a:latin typeface="Söhne"/>
              </a:rPr>
              <a:t>the date 2010-06-04 and 2017-03-20, in descending order</a:t>
            </a:r>
          </a:p>
          <a:p>
            <a:endParaRPr lang="en-US" sz="2200" dirty="0">
              <a:solidFill>
                <a:srgbClr val="0B49CB"/>
              </a:solidFill>
              <a:latin typeface="Söhne"/>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continued - queries explained</a:t>
            </a:r>
          </a:p>
        </p:txBody>
      </p:sp>
      <p:sp>
        <p:nvSpPr>
          <p:cNvPr id="7" name="Content Placeholder 4">
            <a:extLst>
              <a:ext uri="{FF2B5EF4-FFF2-40B4-BE49-F238E27FC236}">
                <a16:creationId xmlns:a16="http://schemas.microsoft.com/office/drawing/2014/main" id="{D97B65BE-A054-3518-1363-38894CD92D5E}"/>
              </a:ext>
            </a:extLst>
          </p:cNvPr>
          <p:cNvSpPr txBox="1">
            <a:spLocks/>
          </p:cNvSpPr>
          <p:nvPr/>
        </p:nvSpPr>
        <p:spPr>
          <a:xfrm>
            <a:off x="1060676" y="6108729"/>
            <a:ext cx="8191273" cy="749300"/>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link to the notebook is </a:t>
            </a:r>
            <a:r>
              <a:rPr lang="en-US" sz="1600" dirty="0">
                <a:solidFill>
                  <a:srgbClr val="0B49CB"/>
                </a:solidFill>
                <a:hlinkClick r:id="rId3"/>
              </a:rPr>
              <a:t>https://github.com/sebnotch/presi-and-code-data-science/blob/main/jupyter-labs-eda-sql-edx_sqllite(1)_as_done_on_skills_network.ipynb</a:t>
            </a:r>
            <a:endParaRPr lang="en-US" sz="1600" dirty="0"/>
          </a:p>
          <a:p>
            <a:endParaRPr lang="en-US" dirty="0"/>
          </a:p>
          <a:p>
            <a:endParaRPr lang="en-US" dirty="0"/>
          </a:p>
        </p:txBody>
      </p:sp>
    </p:spTree>
    <p:extLst>
      <p:ext uri="{BB962C8B-B14F-4D97-AF65-F5344CB8AC3E}">
        <p14:creationId xmlns:p14="http://schemas.microsoft.com/office/powerpoint/2010/main" val="4275989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marL="0" lvl="0" indent="0">
              <a:lnSpc>
                <a:spcPct val="100000"/>
              </a:lnSpc>
              <a:spcBef>
                <a:spcPts val="1400"/>
              </a:spcBef>
              <a:spcAft>
                <a:spcPts val="800"/>
              </a:spcAft>
              <a:buNone/>
              <a:tabLst>
                <a:tab pos="457200" algn="l"/>
              </a:tabLst>
            </a:pPr>
            <a:r>
              <a:rPr lang="de-DE" sz="2400" dirty="0">
                <a:solidFill>
                  <a:srgbClr val="0B49CB"/>
                </a:solidFill>
                <a:latin typeface="Söhne"/>
              </a:rPr>
              <a:t>Folium </a:t>
            </a:r>
            <a:r>
              <a:rPr lang="de-DE" sz="2400" dirty="0" err="1">
                <a:solidFill>
                  <a:srgbClr val="0B49CB"/>
                </a:solidFill>
                <a:latin typeface="Söhne"/>
              </a:rPr>
              <a:t>provides</a:t>
            </a:r>
            <a:r>
              <a:rPr lang="de-DE" sz="2400" dirty="0">
                <a:solidFill>
                  <a:srgbClr val="0B49CB"/>
                </a:solidFill>
                <a:latin typeface="Söhne"/>
              </a:rPr>
              <a:t> Python-</a:t>
            </a:r>
            <a:r>
              <a:rPr lang="de-DE" sz="2400" dirty="0" err="1">
                <a:solidFill>
                  <a:srgbClr val="0B49CB"/>
                </a:solidFill>
                <a:latin typeface="Söhne"/>
              </a:rPr>
              <a:t>based</a:t>
            </a:r>
            <a:r>
              <a:rPr lang="de-DE" sz="2400" dirty="0">
                <a:solidFill>
                  <a:srgbClr val="0B49CB"/>
                </a:solidFill>
                <a:latin typeface="Söhne"/>
              </a:rPr>
              <a:t> </a:t>
            </a:r>
            <a:r>
              <a:rPr lang="de-DE" sz="2400" dirty="0" err="1">
                <a:solidFill>
                  <a:srgbClr val="0B49CB"/>
                </a:solidFill>
                <a:latin typeface="Söhne"/>
              </a:rPr>
              <a:t>tools</a:t>
            </a:r>
            <a:r>
              <a:rPr lang="de-DE" sz="2400" dirty="0">
                <a:solidFill>
                  <a:srgbClr val="0B49CB"/>
                </a:solidFill>
                <a:latin typeface="Söhne"/>
              </a:rPr>
              <a:t> </a:t>
            </a:r>
            <a:r>
              <a:rPr lang="de-DE" sz="2400" dirty="0" err="1">
                <a:solidFill>
                  <a:srgbClr val="0B49CB"/>
                </a:solidFill>
                <a:latin typeface="Söhne"/>
              </a:rPr>
              <a:t>for</a:t>
            </a:r>
            <a:r>
              <a:rPr lang="de-DE" sz="2400" dirty="0">
                <a:solidFill>
                  <a:srgbClr val="0B49CB"/>
                </a:solidFill>
                <a:latin typeface="Söhne"/>
              </a:rPr>
              <a:t> </a:t>
            </a:r>
            <a:r>
              <a:rPr lang="de-DE" sz="2400" dirty="0" err="1">
                <a:solidFill>
                  <a:srgbClr val="0B49CB"/>
                </a:solidFill>
                <a:latin typeface="Söhne"/>
              </a:rPr>
              <a:t>creating</a:t>
            </a:r>
            <a:r>
              <a:rPr lang="de-DE" sz="2400" dirty="0">
                <a:solidFill>
                  <a:srgbClr val="0B49CB"/>
                </a:solidFill>
                <a:latin typeface="Söhne"/>
              </a:rPr>
              <a:t> </a:t>
            </a:r>
            <a:r>
              <a:rPr lang="de-DE" sz="2400" dirty="0" err="1">
                <a:solidFill>
                  <a:srgbClr val="0B49CB"/>
                </a:solidFill>
                <a:latin typeface="Söhne"/>
              </a:rPr>
              <a:t>interactive</a:t>
            </a:r>
            <a:r>
              <a:rPr lang="de-DE" sz="2400" dirty="0">
                <a:solidFill>
                  <a:srgbClr val="0B49CB"/>
                </a:solidFill>
                <a:latin typeface="Söhne"/>
              </a:rPr>
              <a:t> </a:t>
            </a:r>
            <a:r>
              <a:rPr lang="de-DE" sz="2400" dirty="0" err="1">
                <a:solidFill>
                  <a:srgbClr val="0B49CB"/>
                </a:solidFill>
                <a:latin typeface="Söhne"/>
              </a:rPr>
              <a:t>maps</a:t>
            </a:r>
            <a:r>
              <a:rPr lang="de-DE" sz="2400" dirty="0">
                <a:solidFill>
                  <a:srgbClr val="0B49CB"/>
                </a:solidFill>
                <a:latin typeface="Söhne"/>
              </a:rPr>
              <a:t>:</a:t>
            </a:r>
          </a:p>
          <a:p>
            <a:pPr lvl="1" fontAlgn="base">
              <a:lnSpc>
                <a:spcPts val="2200"/>
              </a:lnSpc>
              <a:spcBef>
                <a:spcPts val="1200"/>
              </a:spcBef>
              <a:spcAft>
                <a:spcPct val="0"/>
              </a:spcAft>
              <a:buFont typeface="Arial" panose="020B0604020202020204"/>
              <a:buChar char="•"/>
              <a:tabLst>
                <a:tab pos="457200" algn="l"/>
              </a:tabLst>
            </a:pPr>
            <a:r>
              <a:rPr lang="de-DE" sz="2200" dirty="0">
                <a:solidFill>
                  <a:srgbClr val="0B49CB"/>
                </a:solidFill>
                <a:latin typeface="Söhne"/>
              </a:rPr>
              <a:t>Launch </a:t>
            </a:r>
            <a:r>
              <a:rPr lang="de-DE" sz="2200" dirty="0" err="1">
                <a:solidFill>
                  <a:srgbClr val="0B49CB"/>
                </a:solidFill>
                <a:latin typeface="Söhne"/>
              </a:rPr>
              <a:t>sites</a:t>
            </a:r>
            <a:r>
              <a:rPr lang="de-DE" sz="2200" dirty="0">
                <a:solidFill>
                  <a:srgbClr val="0B49CB"/>
                </a:solidFill>
                <a:latin typeface="Söhne"/>
              </a:rPr>
              <a:t> </a:t>
            </a:r>
            <a:r>
              <a:rPr lang="de-DE" sz="2200" dirty="0" err="1">
                <a:solidFill>
                  <a:srgbClr val="0B49CB"/>
                </a:solidFill>
                <a:latin typeface="Söhne"/>
              </a:rPr>
              <a:t>are</a:t>
            </a:r>
            <a:r>
              <a:rPr lang="de-DE" sz="2200" dirty="0">
                <a:solidFill>
                  <a:srgbClr val="0B49CB"/>
                </a:solidFill>
                <a:latin typeface="Söhne"/>
              </a:rPr>
              <a:t> </a:t>
            </a:r>
            <a:r>
              <a:rPr lang="de-DE" sz="2200" dirty="0" err="1">
                <a:solidFill>
                  <a:srgbClr val="0B49CB"/>
                </a:solidFill>
                <a:latin typeface="Söhne"/>
              </a:rPr>
              <a:t>pinpointed</a:t>
            </a:r>
            <a:r>
              <a:rPr lang="de-DE" sz="2200" dirty="0">
                <a:solidFill>
                  <a:srgbClr val="0B49CB"/>
                </a:solidFill>
                <a:latin typeface="Söhne"/>
              </a:rPr>
              <a:t> on </a:t>
            </a:r>
            <a:r>
              <a:rPr lang="de-DE" sz="2200" dirty="0" err="1">
                <a:solidFill>
                  <a:srgbClr val="0B49CB"/>
                </a:solidFill>
                <a:latin typeface="Söhne"/>
              </a:rPr>
              <a:t>the</a:t>
            </a:r>
            <a:r>
              <a:rPr lang="de-DE" sz="2200" dirty="0">
                <a:solidFill>
                  <a:srgbClr val="0B49CB"/>
                </a:solidFill>
                <a:latin typeface="Söhne"/>
              </a:rPr>
              <a:t> </a:t>
            </a:r>
            <a:r>
              <a:rPr lang="de-DE" sz="2200" dirty="0" err="1">
                <a:solidFill>
                  <a:srgbClr val="0B49CB"/>
                </a:solidFill>
                <a:latin typeface="Söhne"/>
              </a:rPr>
              <a:t>map</a:t>
            </a:r>
            <a:r>
              <a:rPr lang="de-DE" sz="2200" dirty="0">
                <a:solidFill>
                  <a:srgbClr val="0B49CB"/>
                </a:solidFill>
                <a:latin typeface="Söhne"/>
              </a:rPr>
              <a:t> </a:t>
            </a:r>
            <a:r>
              <a:rPr lang="de-DE" sz="2200" dirty="0" err="1">
                <a:solidFill>
                  <a:srgbClr val="0B49CB"/>
                </a:solidFill>
                <a:latin typeface="Söhne"/>
              </a:rPr>
              <a:t>with</a:t>
            </a:r>
            <a:r>
              <a:rPr lang="de-DE" sz="2200" dirty="0">
                <a:solidFill>
                  <a:srgbClr val="0B49CB"/>
                </a:solidFill>
                <a:latin typeface="Söhne"/>
              </a:rPr>
              <a:t> </a:t>
            </a:r>
            <a:r>
              <a:rPr lang="de-DE" sz="2200" dirty="0" err="1">
                <a:solidFill>
                  <a:srgbClr val="0B49CB"/>
                </a:solidFill>
                <a:latin typeface="Söhne"/>
              </a:rPr>
              <a:t>symbols</a:t>
            </a:r>
            <a:r>
              <a:rPr lang="de-DE" sz="2200" dirty="0">
                <a:solidFill>
                  <a:srgbClr val="0B49CB"/>
                </a:solidFill>
                <a:latin typeface="Söhne"/>
              </a:rPr>
              <a:t> </a:t>
            </a:r>
            <a:r>
              <a:rPr lang="de-DE" sz="2200" dirty="0" err="1">
                <a:solidFill>
                  <a:srgbClr val="0B49CB"/>
                </a:solidFill>
                <a:latin typeface="Söhne"/>
              </a:rPr>
              <a:t>that</a:t>
            </a:r>
            <a:r>
              <a:rPr lang="de-DE" sz="2200" dirty="0">
                <a:solidFill>
                  <a:srgbClr val="0B49CB"/>
                </a:solidFill>
                <a:latin typeface="Söhne"/>
              </a:rPr>
              <a:t> </a:t>
            </a:r>
            <a:r>
              <a:rPr lang="de-DE" sz="2200" dirty="0" err="1">
                <a:solidFill>
                  <a:srgbClr val="0B49CB"/>
                </a:solidFill>
                <a:latin typeface="Söhne"/>
              </a:rPr>
              <a:t>indicate</a:t>
            </a:r>
            <a:r>
              <a:rPr lang="de-DE" sz="2200" dirty="0">
                <a:solidFill>
                  <a:srgbClr val="0B49CB"/>
                </a:solidFill>
                <a:latin typeface="Söhne"/>
              </a:rPr>
              <a:t> </a:t>
            </a:r>
            <a:r>
              <a:rPr lang="de-DE" sz="2200" dirty="0" err="1">
                <a:solidFill>
                  <a:srgbClr val="0B49CB"/>
                </a:solidFill>
                <a:latin typeface="Söhne"/>
              </a:rPr>
              <a:t>the</a:t>
            </a:r>
            <a:r>
              <a:rPr lang="de-DE" sz="2200" dirty="0">
                <a:solidFill>
                  <a:srgbClr val="0B49CB"/>
                </a:solidFill>
                <a:latin typeface="Söhne"/>
              </a:rPr>
              <a:t> </a:t>
            </a:r>
            <a:r>
              <a:rPr lang="de-DE" sz="2200" dirty="0" err="1">
                <a:solidFill>
                  <a:srgbClr val="0B49CB"/>
                </a:solidFill>
                <a:latin typeface="Söhne"/>
              </a:rPr>
              <a:t>success</a:t>
            </a:r>
            <a:r>
              <a:rPr lang="de-DE" sz="2200" dirty="0">
                <a:solidFill>
                  <a:srgbClr val="0B49CB"/>
                </a:solidFill>
                <a:latin typeface="Söhne"/>
              </a:rPr>
              <a:t> </a:t>
            </a:r>
            <a:r>
              <a:rPr lang="de-DE" sz="2200" dirty="0" err="1">
                <a:solidFill>
                  <a:srgbClr val="0B49CB"/>
                </a:solidFill>
                <a:latin typeface="Söhne"/>
              </a:rPr>
              <a:t>or</a:t>
            </a:r>
            <a:r>
              <a:rPr lang="de-DE" sz="2200" dirty="0">
                <a:solidFill>
                  <a:srgbClr val="0B49CB"/>
                </a:solidFill>
                <a:latin typeface="Söhne"/>
              </a:rPr>
              <a:t> </a:t>
            </a:r>
            <a:r>
              <a:rPr lang="de-DE" sz="2200" dirty="0" err="1">
                <a:solidFill>
                  <a:srgbClr val="0B49CB"/>
                </a:solidFill>
                <a:latin typeface="Söhne"/>
              </a:rPr>
              <a:t>failure</a:t>
            </a:r>
            <a:r>
              <a:rPr lang="de-DE" sz="2200" dirty="0">
                <a:solidFill>
                  <a:srgbClr val="0B49CB"/>
                </a:solidFill>
                <a:latin typeface="Söhne"/>
              </a:rPr>
              <a:t> </a:t>
            </a:r>
            <a:r>
              <a:rPr lang="de-DE" sz="2200" dirty="0" err="1">
                <a:solidFill>
                  <a:srgbClr val="0B49CB"/>
                </a:solidFill>
                <a:latin typeface="Söhne"/>
              </a:rPr>
              <a:t>of</a:t>
            </a:r>
            <a:r>
              <a:rPr lang="de-DE" sz="2200" dirty="0">
                <a:solidFill>
                  <a:srgbClr val="0B49CB"/>
                </a:solidFill>
                <a:latin typeface="Söhne"/>
              </a:rPr>
              <a:t> </a:t>
            </a:r>
            <a:r>
              <a:rPr lang="de-DE" sz="2200" dirty="0" err="1">
                <a:solidFill>
                  <a:srgbClr val="0B49CB"/>
                </a:solidFill>
                <a:latin typeface="Söhne"/>
              </a:rPr>
              <a:t>each</a:t>
            </a:r>
            <a:r>
              <a:rPr lang="de-DE" sz="2200" dirty="0">
                <a:solidFill>
                  <a:srgbClr val="0B49CB"/>
                </a:solidFill>
                <a:latin typeface="Söhne"/>
              </a:rPr>
              <a:t> launch.</a:t>
            </a:r>
          </a:p>
          <a:p>
            <a:pPr lvl="1" fontAlgn="base">
              <a:lnSpc>
                <a:spcPts val="2200"/>
              </a:lnSpc>
              <a:spcBef>
                <a:spcPts val="1200"/>
              </a:spcBef>
              <a:spcAft>
                <a:spcPct val="0"/>
              </a:spcAft>
              <a:buFont typeface="Arial" panose="020B0604020202020204"/>
              <a:buChar char="•"/>
              <a:tabLst>
                <a:tab pos="457200" algn="l"/>
              </a:tabLst>
            </a:pPr>
            <a:r>
              <a:rPr lang="de-DE" sz="2200" dirty="0">
                <a:solidFill>
                  <a:srgbClr val="0B49CB"/>
                </a:solidFill>
                <a:latin typeface="Söhne"/>
              </a:rPr>
              <a:t>Launch </a:t>
            </a:r>
            <a:r>
              <a:rPr lang="de-DE" sz="2200" dirty="0" err="1">
                <a:solidFill>
                  <a:srgbClr val="0B49CB"/>
                </a:solidFill>
                <a:latin typeface="Söhne"/>
              </a:rPr>
              <a:t>outcomes</a:t>
            </a:r>
            <a:r>
              <a:rPr lang="de-DE" sz="2200" dirty="0">
                <a:solidFill>
                  <a:srgbClr val="0B49CB"/>
                </a:solidFill>
                <a:latin typeface="Söhne"/>
              </a:rPr>
              <a:t> </a:t>
            </a:r>
            <a:r>
              <a:rPr lang="de-DE" sz="2200" dirty="0" err="1">
                <a:solidFill>
                  <a:srgbClr val="0B49CB"/>
                </a:solidFill>
                <a:latin typeface="Söhne"/>
              </a:rPr>
              <a:t>are</a:t>
            </a:r>
            <a:r>
              <a:rPr lang="de-DE" sz="2200" dirty="0">
                <a:solidFill>
                  <a:srgbClr val="0B49CB"/>
                </a:solidFill>
                <a:latin typeface="Söhne"/>
              </a:rPr>
              <a:t> </a:t>
            </a:r>
            <a:r>
              <a:rPr lang="de-DE" sz="2200" dirty="0" err="1">
                <a:solidFill>
                  <a:srgbClr val="0B49CB"/>
                </a:solidFill>
                <a:latin typeface="Söhne"/>
              </a:rPr>
              <a:t>categorized</a:t>
            </a:r>
            <a:r>
              <a:rPr lang="de-DE" sz="2200" dirty="0">
                <a:solidFill>
                  <a:srgbClr val="0B49CB"/>
                </a:solidFill>
                <a:latin typeface="Söhne"/>
              </a:rPr>
              <a:t> </a:t>
            </a:r>
            <a:r>
              <a:rPr lang="de-DE" sz="2200" dirty="0" err="1">
                <a:solidFill>
                  <a:srgbClr val="0B49CB"/>
                </a:solidFill>
                <a:latin typeface="Söhne"/>
              </a:rPr>
              <a:t>as</a:t>
            </a:r>
            <a:r>
              <a:rPr lang="de-DE" sz="2200" dirty="0">
                <a:solidFill>
                  <a:srgbClr val="0B49CB"/>
                </a:solidFill>
                <a:latin typeface="Söhne"/>
              </a:rPr>
              <a:t> '0' </a:t>
            </a:r>
            <a:r>
              <a:rPr lang="de-DE" sz="2200" dirty="0" err="1">
                <a:solidFill>
                  <a:srgbClr val="0B49CB"/>
                </a:solidFill>
                <a:latin typeface="Söhne"/>
              </a:rPr>
              <a:t>for</a:t>
            </a:r>
            <a:r>
              <a:rPr lang="de-DE" sz="2200" dirty="0">
                <a:solidFill>
                  <a:srgbClr val="0B49CB"/>
                </a:solidFill>
                <a:latin typeface="Söhne"/>
              </a:rPr>
              <a:t> </a:t>
            </a:r>
            <a:r>
              <a:rPr lang="de-DE" sz="2200" dirty="0" err="1">
                <a:solidFill>
                  <a:srgbClr val="0B49CB"/>
                </a:solidFill>
                <a:latin typeface="Söhne"/>
              </a:rPr>
              <a:t>failure</a:t>
            </a:r>
            <a:r>
              <a:rPr lang="de-DE" sz="2200" dirty="0">
                <a:solidFill>
                  <a:srgbClr val="0B49CB"/>
                </a:solidFill>
                <a:latin typeface="Söhne"/>
              </a:rPr>
              <a:t> and '1' </a:t>
            </a:r>
            <a:r>
              <a:rPr lang="de-DE" sz="2200" dirty="0" err="1">
                <a:solidFill>
                  <a:srgbClr val="0B49CB"/>
                </a:solidFill>
                <a:latin typeface="Söhne"/>
              </a:rPr>
              <a:t>for</a:t>
            </a:r>
            <a:r>
              <a:rPr lang="de-DE" sz="2200" dirty="0">
                <a:solidFill>
                  <a:srgbClr val="0B49CB"/>
                </a:solidFill>
                <a:latin typeface="Söhne"/>
              </a:rPr>
              <a:t> </a:t>
            </a:r>
            <a:r>
              <a:rPr lang="de-DE" sz="2200" dirty="0" err="1">
                <a:solidFill>
                  <a:srgbClr val="0B49CB"/>
                </a:solidFill>
                <a:latin typeface="Söhne"/>
              </a:rPr>
              <a:t>success</a:t>
            </a:r>
            <a:r>
              <a:rPr lang="de-DE" sz="2200" dirty="0">
                <a:solidFill>
                  <a:srgbClr val="0B49CB"/>
                </a:solidFill>
                <a:latin typeface="Söhne"/>
              </a:rPr>
              <a:t>.</a:t>
            </a:r>
          </a:p>
          <a:p>
            <a:pPr lvl="1" fontAlgn="base">
              <a:lnSpc>
                <a:spcPts val="2200"/>
              </a:lnSpc>
              <a:spcBef>
                <a:spcPts val="1200"/>
              </a:spcBef>
              <a:spcAft>
                <a:spcPct val="0"/>
              </a:spcAft>
              <a:buFont typeface="Arial" panose="020B0604020202020204"/>
              <a:buChar char="•"/>
              <a:tabLst>
                <a:tab pos="457200" algn="l"/>
              </a:tabLst>
            </a:pPr>
            <a:r>
              <a:rPr lang="de-DE" sz="2200" dirty="0">
                <a:solidFill>
                  <a:srgbClr val="0B49CB"/>
                </a:solidFill>
                <a:latin typeface="Söhne"/>
              </a:rPr>
              <a:t>Color-</a:t>
            </a:r>
            <a:r>
              <a:rPr lang="de-DE" sz="2200" dirty="0" err="1">
                <a:solidFill>
                  <a:srgbClr val="0B49CB"/>
                </a:solidFill>
                <a:latin typeface="Söhne"/>
              </a:rPr>
              <a:t>coded</a:t>
            </a:r>
            <a:r>
              <a:rPr lang="de-DE" sz="2200" dirty="0">
                <a:solidFill>
                  <a:srgbClr val="0B49CB"/>
                </a:solidFill>
                <a:latin typeface="Söhne"/>
              </a:rPr>
              <a:t> </a:t>
            </a:r>
            <a:r>
              <a:rPr lang="de-DE" sz="2200" dirty="0" err="1">
                <a:solidFill>
                  <a:srgbClr val="0B49CB"/>
                </a:solidFill>
                <a:latin typeface="Söhne"/>
              </a:rPr>
              <a:t>marker</a:t>
            </a:r>
            <a:r>
              <a:rPr lang="de-DE" sz="2200" dirty="0">
                <a:solidFill>
                  <a:srgbClr val="0B49CB"/>
                </a:solidFill>
                <a:latin typeface="Söhne"/>
              </a:rPr>
              <a:t> </a:t>
            </a:r>
            <a:r>
              <a:rPr lang="de-DE" sz="2200" dirty="0" err="1">
                <a:solidFill>
                  <a:srgbClr val="0B49CB"/>
                </a:solidFill>
                <a:latin typeface="Söhne"/>
              </a:rPr>
              <a:t>clusters</a:t>
            </a:r>
            <a:r>
              <a:rPr lang="de-DE" sz="2200" dirty="0">
                <a:solidFill>
                  <a:srgbClr val="0B49CB"/>
                </a:solidFill>
                <a:latin typeface="Söhne"/>
              </a:rPr>
              <a:t> </a:t>
            </a:r>
            <a:r>
              <a:rPr lang="de-DE" sz="2200" dirty="0" err="1">
                <a:solidFill>
                  <a:srgbClr val="0B49CB"/>
                </a:solidFill>
                <a:latin typeface="Söhne"/>
              </a:rPr>
              <a:t>are</a:t>
            </a:r>
            <a:r>
              <a:rPr lang="de-DE" sz="2200" dirty="0">
                <a:solidFill>
                  <a:srgbClr val="0B49CB"/>
                </a:solidFill>
                <a:latin typeface="Söhne"/>
              </a:rPr>
              <a:t> </a:t>
            </a:r>
            <a:r>
              <a:rPr lang="de-DE" sz="2200" dirty="0" err="1">
                <a:solidFill>
                  <a:srgbClr val="0B49CB"/>
                </a:solidFill>
                <a:latin typeface="Söhne"/>
              </a:rPr>
              <a:t>used</a:t>
            </a:r>
            <a:r>
              <a:rPr lang="de-DE" sz="2200" dirty="0">
                <a:solidFill>
                  <a:srgbClr val="0B49CB"/>
                </a:solidFill>
                <a:latin typeface="Söhne"/>
              </a:rPr>
              <a:t> </a:t>
            </a:r>
            <a:r>
              <a:rPr lang="de-DE" sz="2200" dirty="0" err="1">
                <a:solidFill>
                  <a:srgbClr val="0B49CB"/>
                </a:solidFill>
                <a:latin typeface="Söhne"/>
              </a:rPr>
              <a:t>to</a:t>
            </a:r>
            <a:r>
              <a:rPr lang="de-DE" sz="2200" dirty="0">
                <a:solidFill>
                  <a:srgbClr val="0B49CB"/>
                </a:solidFill>
                <a:latin typeface="Söhne"/>
              </a:rPr>
              <a:t> </a:t>
            </a:r>
            <a:r>
              <a:rPr lang="de-DE" sz="2200" dirty="0" err="1">
                <a:solidFill>
                  <a:srgbClr val="0B49CB"/>
                </a:solidFill>
                <a:latin typeface="Söhne"/>
              </a:rPr>
              <a:t>identify</a:t>
            </a:r>
            <a:r>
              <a:rPr lang="de-DE" sz="2200" dirty="0">
                <a:solidFill>
                  <a:srgbClr val="0B49CB"/>
                </a:solidFill>
                <a:latin typeface="Söhne"/>
              </a:rPr>
              <a:t> launch </a:t>
            </a:r>
            <a:r>
              <a:rPr lang="de-DE" sz="2200" dirty="0" err="1">
                <a:solidFill>
                  <a:srgbClr val="0B49CB"/>
                </a:solidFill>
                <a:latin typeface="Söhne"/>
              </a:rPr>
              <a:t>sites</a:t>
            </a:r>
            <a:r>
              <a:rPr lang="de-DE" sz="2200" dirty="0">
                <a:solidFill>
                  <a:srgbClr val="0B49CB"/>
                </a:solidFill>
                <a:latin typeface="Söhne"/>
              </a:rPr>
              <a:t> </a:t>
            </a:r>
            <a:br>
              <a:rPr lang="de-DE" sz="2200" dirty="0">
                <a:solidFill>
                  <a:srgbClr val="0B49CB"/>
                </a:solidFill>
                <a:latin typeface="Söhne"/>
              </a:rPr>
            </a:br>
            <a:r>
              <a:rPr lang="de-DE" sz="2200" dirty="0" err="1">
                <a:solidFill>
                  <a:srgbClr val="0B49CB"/>
                </a:solidFill>
                <a:latin typeface="Söhne"/>
              </a:rPr>
              <a:t>with</a:t>
            </a:r>
            <a:r>
              <a:rPr lang="de-DE" sz="2200" dirty="0">
                <a:solidFill>
                  <a:srgbClr val="0B49CB"/>
                </a:solidFill>
                <a:latin typeface="Söhne"/>
              </a:rPr>
              <a:t> </a:t>
            </a:r>
            <a:r>
              <a:rPr lang="de-DE" sz="2200" dirty="0" err="1">
                <a:solidFill>
                  <a:srgbClr val="0B49CB"/>
                </a:solidFill>
                <a:latin typeface="Söhne"/>
              </a:rPr>
              <a:t>higher</a:t>
            </a:r>
            <a:r>
              <a:rPr lang="de-DE" sz="2200" dirty="0">
                <a:solidFill>
                  <a:srgbClr val="0B49CB"/>
                </a:solidFill>
                <a:latin typeface="Söhne"/>
              </a:rPr>
              <a:t> </a:t>
            </a:r>
            <a:r>
              <a:rPr lang="de-DE" sz="2200" dirty="0" err="1">
                <a:solidFill>
                  <a:srgbClr val="0B49CB"/>
                </a:solidFill>
                <a:latin typeface="Söhne"/>
              </a:rPr>
              <a:t>success</a:t>
            </a:r>
            <a:r>
              <a:rPr lang="de-DE" sz="2200" dirty="0">
                <a:solidFill>
                  <a:srgbClr val="0B49CB"/>
                </a:solidFill>
                <a:latin typeface="Söhne"/>
              </a:rPr>
              <a:t> </a:t>
            </a:r>
            <a:r>
              <a:rPr lang="de-DE" sz="2200" dirty="0" err="1">
                <a:solidFill>
                  <a:srgbClr val="0B49CB"/>
                </a:solidFill>
                <a:latin typeface="Söhne"/>
              </a:rPr>
              <a:t>rates</a:t>
            </a:r>
            <a:r>
              <a:rPr lang="de-DE" sz="2200" dirty="0">
                <a:solidFill>
                  <a:srgbClr val="0B49CB"/>
                </a:solidFill>
                <a:latin typeface="Söhne"/>
              </a:rPr>
              <a:t>.</a:t>
            </a:r>
          </a:p>
          <a:p>
            <a:pPr lvl="1" fontAlgn="base">
              <a:lnSpc>
                <a:spcPts val="2200"/>
              </a:lnSpc>
              <a:spcBef>
                <a:spcPts val="1200"/>
              </a:spcBef>
              <a:spcAft>
                <a:spcPct val="0"/>
              </a:spcAft>
              <a:buFont typeface="Arial" panose="020B0604020202020204"/>
              <a:buChar char="•"/>
              <a:tabLst>
                <a:tab pos="457200" algn="l"/>
              </a:tabLst>
            </a:pPr>
            <a:r>
              <a:rPr lang="de-DE" sz="2200" dirty="0">
                <a:solidFill>
                  <a:srgbClr val="0B49CB"/>
                </a:solidFill>
                <a:latin typeface="Söhne"/>
              </a:rPr>
              <a:t>The </a:t>
            </a:r>
            <a:r>
              <a:rPr lang="de-DE" sz="2200" dirty="0" err="1">
                <a:solidFill>
                  <a:srgbClr val="0B49CB"/>
                </a:solidFill>
                <a:latin typeface="Söhne"/>
              </a:rPr>
              <a:t>calculated</a:t>
            </a:r>
            <a:r>
              <a:rPr lang="de-DE" sz="2200" dirty="0">
                <a:solidFill>
                  <a:srgbClr val="0B49CB"/>
                </a:solidFill>
                <a:latin typeface="Söhne"/>
              </a:rPr>
              <a:t> </a:t>
            </a:r>
            <a:r>
              <a:rPr lang="de-DE" sz="2200" dirty="0" err="1">
                <a:solidFill>
                  <a:srgbClr val="0B49CB"/>
                </a:solidFill>
                <a:latin typeface="Söhne"/>
              </a:rPr>
              <a:t>distances</a:t>
            </a:r>
            <a:r>
              <a:rPr lang="de-DE" sz="2200" dirty="0">
                <a:solidFill>
                  <a:srgbClr val="0B49CB"/>
                </a:solidFill>
                <a:latin typeface="Söhne"/>
              </a:rPr>
              <a:t> </a:t>
            </a:r>
            <a:r>
              <a:rPr lang="de-DE" sz="2200" dirty="0" err="1">
                <a:solidFill>
                  <a:srgbClr val="0B49CB"/>
                </a:solidFill>
                <a:latin typeface="Söhne"/>
              </a:rPr>
              <a:t>address</a:t>
            </a:r>
            <a:r>
              <a:rPr lang="de-DE" sz="2200" dirty="0">
                <a:solidFill>
                  <a:srgbClr val="0B49CB"/>
                </a:solidFill>
                <a:latin typeface="Söhne"/>
              </a:rPr>
              <a:t> </a:t>
            </a:r>
            <a:r>
              <a:rPr lang="de-DE" sz="2200" dirty="0" err="1">
                <a:solidFill>
                  <a:srgbClr val="0B49CB"/>
                </a:solidFill>
                <a:latin typeface="Söhne"/>
              </a:rPr>
              <a:t>the</a:t>
            </a:r>
            <a:r>
              <a:rPr lang="de-DE" sz="2200" dirty="0">
                <a:solidFill>
                  <a:srgbClr val="0B49CB"/>
                </a:solidFill>
                <a:latin typeface="Söhne"/>
              </a:rPr>
              <a:t> </a:t>
            </a:r>
            <a:r>
              <a:rPr lang="de-DE" sz="2200" dirty="0" err="1">
                <a:solidFill>
                  <a:srgbClr val="0B49CB"/>
                </a:solidFill>
                <a:latin typeface="Söhne"/>
              </a:rPr>
              <a:t>following</a:t>
            </a:r>
            <a:r>
              <a:rPr lang="de-DE" sz="2200" dirty="0">
                <a:solidFill>
                  <a:srgbClr val="0B49CB"/>
                </a:solidFill>
                <a:latin typeface="Söhne"/>
              </a:rPr>
              <a:t>:</a:t>
            </a:r>
          </a:p>
          <a:p>
            <a:pPr lvl="2" fontAlgn="base">
              <a:lnSpc>
                <a:spcPts val="2200"/>
              </a:lnSpc>
              <a:spcBef>
                <a:spcPts val="1200"/>
              </a:spcBef>
              <a:spcAft>
                <a:spcPct val="0"/>
              </a:spcAft>
              <a:buSzPts val="1000"/>
              <a:buFont typeface="Arial" panose="020B0604020202020204"/>
              <a:buChar char="•"/>
              <a:tabLst>
                <a:tab pos="457200" algn="l"/>
              </a:tabLst>
            </a:pPr>
            <a:r>
              <a:rPr lang="de-DE" sz="1800" dirty="0">
                <a:solidFill>
                  <a:srgbClr val="0B49CB"/>
                </a:solidFill>
                <a:latin typeface="Söhne"/>
              </a:rPr>
              <a:t>The </a:t>
            </a:r>
            <a:r>
              <a:rPr lang="de-DE" sz="1800" dirty="0" err="1">
                <a:solidFill>
                  <a:srgbClr val="0B49CB"/>
                </a:solidFill>
                <a:latin typeface="Söhne"/>
              </a:rPr>
              <a:t>proximity</a:t>
            </a:r>
            <a:r>
              <a:rPr lang="de-DE" sz="1800" dirty="0">
                <a:solidFill>
                  <a:srgbClr val="0B49CB"/>
                </a:solidFill>
                <a:latin typeface="Söhne"/>
              </a:rPr>
              <a:t> </a:t>
            </a:r>
            <a:r>
              <a:rPr lang="de-DE" sz="1800" dirty="0" err="1">
                <a:solidFill>
                  <a:srgbClr val="0B49CB"/>
                </a:solidFill>
                <a:latin typeface="Söhne"/>
              </a:rPr>
              <a:t>of</a:t>
            </a:r>
            <a:r>
              <a:rPr lang="de-DE" sz="1800" dirty="0">
                <a:solidFill>
                  <a:srgbClr val="0B49CB"/>
                </a:solidFill>
                <a:latin typeface="Söhne"/>
              </a:rPr>
              <a:t> launch </a:t>
            </a:r>
            <a:r>
              <a:rPr lang="de-DE" sz="1800" dirty="0" err="1">
                <a:solidFill>
                  <a:srgbClr val="0B49CB"/>
                </a:solidFill>
                <a:latin typeface="Söhne"/>
              </a:rPr>
              <a:t>sites</a:t>
            </a:r>
            <a:r>
              <a:rPr lang="de-DE" sz="1800" dirty="0">
                <a:solidFill>
                  <a:srgbClr val="0B49CB"/>
                </a:solidFill>
                <a:latin typeface="Söhne"/>
              </a:rPr>
              <a:t> </a:t>
            </a:r>
            <a:r>
              <a:rPr lang="de-DE" sz="1800" dirty="0" err="1">
                <a:solidFill>
                  <a:srgbClr val="0B49CB"/>
                </a:solidFill>
                <a:latin typeface="Söhne"/>
              </a:rPr>
              <a:t>to</a:t>
            </a:r>
            <a:r>
              <a:rPr lang="de-DE" sz="1800" dirty="0">
                <a:solidFill>
                  <a:srgbClr val="0B49CB"/>
                </a:solidFill>
                <a:latin typeface="Söhne"/>
              </a:rPr>
              <a:t> </a:t>
            </a:r>
            <a:r>
              <a:rPr lang="de-DE" sz="1800" dirty="0" err="1">
                <a:solidFill>
                  <a:srgbClr val="0B49CB"/>
                </a:solidFill>
                <a:latin typeface="Söhne"/>
              </a:rPr>
              <a:t>railways</a:t>
            </a:r>
            <a:r>
              <a:rPr lang="de-DE" sz="1800" dirty="0">
                <a:solidFill>
                  <a:srgbClr val="0B49CB"/>
                </a:solidFill>
                <a:latin typeface="Söhne"/>
              </a:rPr>
              <a:t>, </a:t>
            </a:r>
            <a:r>
              <a:rPr lang="de-DE" sz="1800" dirty="0" err="1">
                <a:solidFill>
                  <a:srgbClr val="0B49CB"/>
                </a:solidFill>
                <a:latin typeface="Söhne"/>
              </a:rPr>
              <a:t>highways</a:t>
            </a:r>
            <a:r>
              <a:rPr lang="de-DE" sz="1800" dirty="0">
                <a:solidFill>
                  <a:srgbClr val="0B49CB"/>
                </a:solidFill>
                <a:latin typeface="Söhne"/>
              </a:rPr>
              <a:t>, and </a:t>
            </a:r>
            <a:r>
              <a:rPr lang="de-DE" sz="1800" dirty="0" err="1">
                <a:solidFill>
                  <a:srgbClr val="0B49CB"/>
                </a:solidFill>
                <a:latin typeface="Söhne"/>
              </a:rPr>
              <a:t>coastlines</a:t>
            </a:r>
            <a:r>
              <a:rPr lang="de-DE" sz="1800" dirty="0">
                <a:solidFill>
                  <a:srgbClr val="0B49CB"/>
                </a:solidFill>
                <a:latin typeface="Söhne"/>
              </a:rPr>
              <a:t>.</a:t>
            </a:r>
          </a:p>
          <a:p>
            <a:pPr lvl="2" fontAlgn="base">
              <a:lnSpc>
                <a:spcPts val="2200"/>
              </a:lnSpc>
              <a:spcBef>
                <a:spcPts val="1200"/>
              </a:spcBef>
              <a:spcAft>
                <a:spcPct val="0"/>
              </a:spcAft>
              <a:buSzPts val="1000"/>
              <a:buFont typeface="Arial" panose="020B0604020202020204"/>
              <a:buChar char="•"/>
              <a:tabLst>
                <a:tab pos="457200" algn="l"/>
              </a:tabLst>
            </a:pPr>
            <a:r>
              <a:rPr lang="de-DE" sz="1800" dirty="0">
                <a:solidFill>
                  <a:srgbClr val="0B49CB"/>
                </a:solidFill>
                <a:latin typeface="Söhne"/>
              </a:rPr>
              <a:t>The </a:t>
            </a:r>
            <a:r>
              <a:rPr lang="de-DE" sz="1800" dirty="0" err="1">
                <a:solidFill>
                  <a:srgbClr val="0B49CB"/>
                </a:solidFill>
                <a:latin typeface="Söhne"/>
              </a:rPr>
              <a:t>maintenance</a:t>
            </a:r>
            <a:r>
              <a:rPr lang="de-DE" sz="1800" dirty="0">
                <a:solidFill>
                  <a:srgbClr val="0B49CB"/>
                </a:solidFill>
                <a:latin typeface="Söhne"/>
              </a:rPr>
              <a:t> </a:t>
            </a:r>
            <a:r>
              <a:rPr lang="de-DE" sz="1800" dirty="0" err="1">
                <a:solidFill>
                  <a:srgbClr val="0B49CB"/>
                </a:solidFill>
                <a:latin typeface="Söhne"/>
              </a:rPr>
              <a:t>of</a:t>
            </a:r>
            <a:r>
              <a:rPr lang="de-DE" sz="1800" dirty="0">
                <a:solidFill>
                  <a:srgbClr val="0B49CB"/>
                </a:solidFill>
                <a:latin typeface="Söhne"/>
              </a:rPr>
              <a:t> a </a:t>
            </a:r>
            <a:r>
              <a:rPr lang="de-DE" sz="1800" dirty="0" err="1">
                <a:solidFill>
                  <a:srgbClr val="0B49CB"/>
                </a:solidFill>
                <a:latin typeface="Söhne"/>
              </a:rPr>
              <a:t>certain</a:t>
            </a:r>
            <a:r>
              <a:rPr lang="de-DE" sz="1800" dirty="0">
                <a:solidFill>
                  <a:srgbClr val="0B49CB"/>
                </a:solidFill>
                <a:latin typeface="Söhne"/>
              </a:rPr>
              <a:t> </a:t>
            </a:r>
            <a:r>
              <a:rPr lang="de-DE" sz="1800" dirty="0" err="1">
                <a:solidFill>
                  <a:srgbClr val="0B49CB"/>
                </a:solidFill>
                <a:latin typeface="Söhne"/>
              </a:rPr>
              <a:t>distance</a:t>
            </a:r>
            <a:r>
              <a:rPr lang="de-DE" sz="1800" dirty="0">
                <a:solidFill>
                  <a:srgbClr val="0B49CB"/>
                </a:solidFill>
                <a:latin typeface="Söhne"/>
              </a:rPr>
              <a:t> </a:t>
            </a:r>
            <a:r>
              <a:rPr lang="de-DE" sz="1800" dirty="0" err="1">
                <a:solidFill>
                  <a:srgbClr val="0B49CB"/>
                </a:solidFill>
                <a:latin typeface="Söhne"/>
              </a:rPr>
              <a:t>between</a:t>
            </a:r>
            <a:r>
              <a:rPr lang="de-DE" sz="1800" dirty="0">
                <a:solidFill>
                  <a:srgbClr val="0B49CB"/>
                </a:solidFill>
                <a:latin typeface="Söhne"/>
              </a:rPr>
              <a:t> launch </a:t>
            </a:r>
            <a:r>
              <a:rPr lang="de-DE" sz="1800" dirty="0" err="1">
                <a:solidFill>
                  <a:srgbClr val="0B49CB"/>
                </a:solidFill>
                <a:latin typeface="Söhne"/>
              </a:rPr>
              <a:t>sites</a:t>
            </a:r>
            <a:r>
              <a:rPr lang="de-DE" sz="1800" dirty="0">
                <a:solidFill>
                  <a:srgbClr val="0B49CB"/>
                </a:solidFill>
                <a:latin typeface="Söhne"/>
              </a:rPr>
              <a:t> and </a:t>
            </a:r>
            <a:r>
              <a:rPr lang="de-DE" sz="1800" dirty="0" err="1">
                <a:solidFill>
                  <a:srgbClr val="0B49CB"/>
                </a:solidFill>
                <a:latin typeface="Söhne"/>
              </a:rPr>
              <a:t>cities</a:t>
            </a:r>
            <a:r>
              <a:rPr lang="de-DE" sz="1800" dirty="0">
                <a:solidFill>
                  <a:srgbClr val="0B49CB"/>
                </a:solidFill>
                <a:latin typeface="Söhne"/>
              </a:rPr>
              <a: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chemeClr val="accent2"/>
              </a:solidFill>
            </a:endParaRPr>
          </a:p>
        </p:txBody>
      </p:sp>
      <p:sp>
        <p:nvSpPr>
          <p:cNvPr id="9" name="Content Placeholder 4">
            <a:extLst>
              <a:ext uri="{FF2B5EF4-FFF2-40B4-BE49-F238E27FC236}">
                <a16:creationId xmlns:a16="http://schemas.microsoft.com/office/drawing/2014/main" id="{6204D2FE-841E-B8FC-97AA-9A1008AC35AB}"/>
              </a:ext>
            </a:extLst>
          </p:cNvPr>
          <p:cNvSpPr txBox="1">
            <a:spLocks/>
          </p:cNvSpPr>
          <p:nvPr/>
        </p:nvSpPr>
        <p:spPr>
          <a:xfrm>
            <a:off x="770010" y="5842421"/>
            <a:ext cx="7504039" cy="767942"/>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link to the notebook is </a:t>
            </a:r>
            <a:r>
              <a:rPr lang="en-US" sz="1600" dirty="0">
                <a:hlinkClick r:id="rId3"/>
              </a:rPr>
              <a:t>https://github.com/sebnotch/presi-and-code-data-science/blob/main/lab_jupyter_launch_site_location.jupyterlite_SOLVED.ipynb</a:t>
            </a:r>
            <a:endParaRPr lang="en-US" sz="1600" dirty="0">
              <a:solidFill>
                <a:srgbClr val="0B49CB"/>
              </a:solidFill>
            </a:endParaRPr>
          </a:p>
          <a:p>
            <a:endParaRPr lang="en-US" dirty="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 - continued</a:t>
            </a:r>
            <a:endParaRPr lang="en-US" dirty="0">
              <a:solidFill>
                <a:schemeClr val="accent2"/>
              </a:solidFill>
            </a:endParaRPr>
          </a:p>
        </p:txBody>
      </p:sp>
      <p:graphicFrame>
        <p:nvGraphicFramePr>
          <p:cNvPr id="6" name="Tabelle 5">
            <a:extLst>
              <a:ext uri="{FF2B5EF4-FFF2-40B4-BE49-F238E27FC236}">
                <a16:creationId xmlns:a16="http://schemas.microsoft.com/office/drawing/2014/main" id="{BB4562AA-B128-2091-F7F4-EFC66E201BF7}"/>
              </a:ext>
            </a:extLst>
          </p:cNvPr>
          <p:cNvGraphicFramePr>
            <a:graphicFrameLocks noGrp="1"/>
          </p:cNvGraphicFramePr>
          <p:nvPr>
            <p:extLst>
              <p:ext uri="{D42A27DB-BD31-4B8C-83A1-F6EECF244321}">
                <p14:modId xmlns:p14="http://schemas.microsoft.com/office/powerpoint/2010/main" val="890983680"/>
              </p:ext>
            </p:extLst>
          </p:nvPr>
        </p:nvGraphicFramePr>
        <p:xfrm>
          <a:off x="770011" y="1821457"/>
          <a:ext cx="10677525" cy="2762250"/>
        </p:xfrm>
        <a:graphic>
          <a:graphicData uri="http://schemas.openxmlformats.org/drawingml/2006/table">
            <a:tbl>
              <a:tblPr firstRow="1" bandRow="1">
                <a:tableStyleId>{5C22544A-7EE6-4342-B048-85BDC9FD1C3A}</a:tableStyleId>
              </a:tblPr>
              <a:tblGrid>
                <a:gridCol w="2172302">
                  <a:extLst>
                    <a:ext uri="{9D8B030D-6E8A-4147-A177-3AD203B41FA5}">
                      <a16:colId xmlns:a16="http://schemas.microsoft.com/office/drawing/2014/main" val="2480507496"/>
                    </a:ext>
                  </a:extLst>
                </a:gridCol>
                <a:gridCol w="1914525">
                  <a:extLst>
                    <a:ext uri="{9D8B030D-6E8A-4147-A177-3AD203B41FA5}">
                      <a16:colId xmlns:a16="http://schemas.microsoft.com/office/drawing/2014/main" val="741718768"/>
                    </a:ext>
                  </a:extLst>
                </a:gridCol>
                <a:gridCol w="6590698">
                  <a:extLst>
                    <a:ext uri="{9D8B030D-6E8A-4147-A177-3AD203B41FA5}">
                      <a16:colId xmlns:a16="http://schemas.microsoft.com/office/drawing/2014/main" val="2730631395"/>
                    </a:ext>
                  </a:extLst>
                </a:gridCol>
              </a:tblGrid>
              <a:tr h="370840">
                <a:tc>
                  <a:txBody>
                    <a:bodyPr/>
                    <a:lstStyle/>
                    <a:p>
                      <a:pPr>
                        <a:lnSpc>
                          <a:spcPct val="150000"/>
                        </a:lnSpc>
                      </a:pPr>
                      <a:r>
                        <a:rPr lang="de-DE" dirty="0" err="1"/>
                        <a:t>Map</a:t>
                      </a:r>
                      <a:r>
                        <a:rPr lang="de-DE" dirty="0"/>
                        <a:t> Objects</a:t>
                      </a:r>
                    </a:p>
                  </a:txBody>
                  <a:tcPr/>
                </a:tc>
                <a:tc>
                  <a:txBody>
                    <a:bodyPr/>
                    <a:lstStyle/>
                    <a:p>
                      <a:pPr>
                        <a:lnSpc>
                          <a:spcPct val="150000"/>
                        </a:lnSpc>
                      </a:pPr>
                      <a:r>
                        <a:rPr lang="de-DE" dirty="0"/>
                        <a:t>Code</a:t>
                      </a:r>
                    </a:p>
                  </a:txBody>
                  <a:tcPr/>
                </a:tc>
                <a:tc>
                  <a:txBody>
                    <a:bodyPr/>
                    <a:lstStyle/>
                    <a:p>
                      <a:pPr>
                        <a:lnSpc>
                          <a:spcPct val="150000"/>
                        </a:lnSpc>
                      </a:pPr>
                      <a:r>
                        <a:rPr lang="en-US" sz="1800" dirty="0">
                          <a:solidFill>
                            <a:schemeClr val="bg1"/>
                          </a:solidFill>
                          <a:latin typeface="Abadi" panose="020B0604020104020204" pitchFamily="34" charset="0"/>
                        </a:rPr>
                        <a:t>Purpose of adding those objects</a:t>
                      </a:r>
                      <a:endParaRPr lang="de-DE" dirty="0">
                        <a:solidFill>
                          <a:schemeClr val="bg1"/>
                        </a:solidFill>
                      </a:endParaRPr>
                    </a:p>
                  </a:txBody>
                  <a:tcPr/>
                </a:tc>
                <a:extLst>
                  <a:ext uri="{0D108BD9-81ED-4DB2-BD59-A6C34878D82A}">
                    <a16:rowId xmlns:a16="http://schemas.microsoft.com/office/drawing/2014/main" val="4245129972"/>
                  </a:ext>
                </a:extLst>
              </a:tr>
              <a:tr h="370840">
                <a:tc>
                  <a:txBody>
                    <a:bodyPr/>
                    <a:lstStyle/>
                    <a:p>
                      <a:pPr>
                        <a:lnSpc>
                          <a:spcPct val="150000"/>
                        </a:lnSpc>
                      </a:pPr>
                      <a:r>
                        <a:rPr lang="de-DE" dirty="0"/>
                        <a:t>Circle </a:t>
                      </a:r>
                      <a:r>
                        <a:rPr lang="de-DE" dirty="0" err="1"/>
                        <a:t>marker</a:t>
                      </a:r>
                      <a:endParaRPr lang="de-DE" dirty="0"/>
                    </a:p>
                  </a:txBody>
                  <a:tcPr/>
                </a:tc>
                <a:tc>
                  <a:txBody>
                    <a:bodyPr/>
                    <a:lstStyle/>
                    <a:p>
                      <a:pPr>
                        <a:lnSpc>
                          <a:spcPct val="150000"/>
                        </a:lnSpc>
                      </a:pPr>
                      <a:r>
                        <a:rPr lang="de-DE" dirty="0" err="1"/>
                        <a:t>Folium.Circle</a:t>
                      </a:r>
                      <a:endParaRPr lang="de-DE" dirty="0"/>
                    </a:p>
                  </a:txBody>
                  <a:tcPr/>
                </a:tc>
                <a:tc>
                  <a:txBody>
                    <a:bodyPr/>
                    <a:lstStyle/>
                    <a:p>
                      <a:pPr>
                        <a:lnSpc>
                          <a:spcPct val="150000"/>
                        </a:lnSpc>
                      </a:pPr>
                      <a:r>
                        <a:rPr lang="de-DE" dirty="0" err="1"/>
                        <a:t>add</a:t>
                      </a:r>
                      <a:r>
                        <a:rPr lang="de-DE" dirty="0"/>
                        <a:t> a </a:t>
                      </a:r>
                      <a:r>
                        <a:rPr lang="de-DE" dirty="0" err="1"/>
                        <a:t>highlighted</a:t>
                      </a:r>
                      <a:r>
                        <a:rPr lang="de-DE" dirty="0"/>
                        <a:t> </a:t>
                      </a:r>
                      <a:r>
                        <a:rPr lang="de-DE" dirty="0" err="1"/>
                        <a:t>circle</a:t>
                      </a:r>
                      <a:endParaRPr lang="de-DE" dirty="0"/>
                    </a:p>
                  </a:txBody>
                  <a:tcPr/>
                </a:tc>
                <a:extLst>
                  <a:ext uri="{0D108BD9-81ED-4DB2-BD59-A6C34878D82A}">
                    <a16:rowId xmlns:a16="http://schemas.microsoft.com/office/drawing/2014/main" val="1716984366"/>
                  </a:ext>
                </a:extLst>
              </a:tr>
              <a:tr h="370840">
                <a:tc>
                  <a:txBody>
                    <a:bodyPr/>
                    <a:lstStyle/>
                    <a:p>
                      <a:pPr>
                        <a:lnSpc>
                          <a:spcPct val="150000"/>
                        </a:lnSpc>
                      </a:pPr>
                      <a:r>
                        <a:rPr lang="de-DE" dirty="0" err="1"/>
                        <a:t>Map</a:t>
                      </a:r>
                      <a:r>
                        <a:rPr lang="de-DE" dirty="0"/>
                        <a:t> </a:t>
                      </a:r>
                      <a:r>
                        <a:rPr lang="de-DE" dirty="0" err="1"/>
                        <a:t>marker</a:t>
                      </a:r>
                      <a:endParaRPr lang="de-DE" dirty="0"/>
                    </a:p>
                  </a:txBody>
                  <a:tcPr/>
                </a:tc>
                <a:tc>
                  <a:txBody>
                    <a:bodyPr/>
                    <a:lstStyle/>
                    <a:p>
                      <a:pPr>
                        <a:lnSpc>
                          <a:spcPct val="150000"/>
                        </a:lnSpc>
                      </a:pPr>
                      <a:r>
                        <a:rPr lang="de-DE" dirty="0" err="1"/>
                        <a:t>Folium.Marker</a:t>
                      </a:r>
                      <a:endParaRPr lang="de-DE" dirty="0"/>
                    </a:p>
                  </a:txBody>
                  <a:tcPr/>
                </a:tc>
                <a:tc>
                  <a:txBody>
                    <a:bodyPr/>
                    <a:lstStyle/>
                    <a:p>
                      <a:pPr>
                        <a:lnSpc>
                          <a:spcPct val="150000"/>
                        </a:lnSpc>
                      </a:pPr>
                      <a:r>
                        <a:rPr lang="de-DE" dirty="0"/>
                        <a:t>Mapping </a:t>
                      </a:r>
                      <a:r>
                        <a:rPr lang="de-DE" dirty="0" err="1"/>
                        <a:t>object</a:t>
                      </a:r>
                      <a:r>
                        <a:rPr lang="de-DE" dirty="0"/>
                        <a:t> </a:t>
                      </a:r>
                      <a:r>
                        <a:rPr lang="de-DE" dirty="0" err="1"/>
                        <a:t>for</a:t>
                      </a:r>
                      <a:r>
                        <a:rPr lang="de-DE" dirty="0"/>
                        <a:t> </a:t>
                      </a:r>
                      <a:r>
                        <a:rPr lang="de-DE" dirty="0" err="1"/>
                        <a:t>marking</a:t>
                      </a:r>
                      <a:r>
                        <a:rPr lang="de-DE" dirty="0"/>
                        <a:t> on </a:t>
                      </a:r>
                      <a:r>
                        <a:rPr lang="de-DE" dirty="0" err="1"/>
                        <a:t>the</a:t>
                      </a:r>
                      <a:r>
                        <a:rPr lang="de-DE" dirty="0"/>
                        <a:t> </a:t>
                      </a:r>
                      <a:r>
                        <a:rPr lang="de-DE" dirty="0" err="1"/>
                        <a:t>map</a:t>
                      </a:r>
                      <a:endParaRPr lang="de-DE" dirty="0"/>
                    </a:p>
                  </a:txBody>
                  <a:tcPr/>
                </a:tc>
                <a:extLst>
                  <a:ext uri="{0D108BD9-81ED-4DB2-BD59-A6C34878D82A}">
                    <a16:rowId xmlns:a16="http://schemas.microsoft.com/office/drawing/2014/main" val="2315112678"/>
                  </a:ext>
                </a:extLst>
              </a:tr>
              <a:tr h="370840">
                <a:tc>
                  <a:txBody>
                    <a:bodyPr/>
                    <a:lstStyle/>
                    <a:p>
                      <a:pPr>
                        <a:lnSpc>
                          <a:spcPct val="150000"/>
                        </a:lnSpc>
                      </a:pPr>
                      <a:r>
                        <a:rPr lang="de-DE" dirty="0"/>
                        <a:t>Marker </a:t>
                      </a:r>
                      <a:r>
                        <a:rPr lang="de-DE" dirty="0" err="1"/>
                        <a:t>cluster</a:t>
                      </a:r>
                      <a:r>
                        <a:rPr lang="de-DE" dirty="0"/>
                        <a:t> </a:t>
                      </a:r>
                      <a:r>
                        <a:rPr lang="de-DE" dirty="0" err="1"/>
                        <a:t>object</a:t>
                      </a:r>
                      <a:endParaRPr lang="de-DE" dirty="0"/>
                    </a:p>
                  </a:txBody>
                  <a:tcPr/>
                </a:tc>
                <a:tc>
                  <a:txBody>
                    <a:bodyPr/>
                    <a:lstStyle/>
                    <a:p>
                      <a:pPr>
                        <a:lnSpc>
                          <a:spcPct val="150000"/>
                        </a:lnSpc>
                      </a:pPr>
                      <a:r>
                        <a:rPr lang="de-DE" dirty="0" err="1"/>
                        <a:t>Marker_cluster</a:t>
                      </a:r>
                      <a:endParaRPr lang="de-DE" dirty="0"/>
                    </a:p>
                  </a:txBody>
                  <a:tcPr/>
                </a:tc>
                <a:tc>
                  <a:txBody>
                    <a:bodyPr/>
                    <a:lstStyle/>
                    <a:p>
                      <a:pPr>
                        <a:lnSpc>
                          <a:spcPct val="150000"/>
                        </a:lnSpc>
                      </a:pPr>
                      <a:r>
                        <a:rPr lang="de-DE" dirty="0" err="1"/>
                        <a:t>Grouping</a:t>
                      </a:r>
                      <a:r>
                        <a:rPr lang="de-DE" dirty="0"/>
                        <a:t> </a:t>
                      </a:r>
                      <a:r>
                        <a:rPr lang="de-DE" dirty="0" err="1"/>
                        <a:t>points</a:t>
                      </a:r>
                      <a:r>
                        <a:rPr lang="de-DE" dirty="0"/>
                        <a:t> </a:t>
                      </a:r>
                      <a:r>
                        <a:rPr lang="de-DE" dirty="0" err="1"/>
                        <a:t>of</a:t>
                      </a:r>
                      <a:r>
                        <a:rPr lang="de-DE" dirty="0"/>
                        <a:t> </a:t>
                      </a:r>
                      <a:r>
                        <a:rPr lang="de-DE" dirty="0" err="1"/>
                        <a:t>interest</a:t>
                      </a:r>
                      <a:r>
                        <a:rPr lang="de-DE" dirty="0"/>
                        <a:t> </a:t>
                      </a:r>
                      <a:r>
                        <a:rPr lang="de-DE" dirty="0" err="1"/>
                        <a:t>which</a:t>
                      </a:r>
                      <a:r>
                        <a:rPr lang="de-DE" dirty="0"/>
                        <a:t> </a:t>
                      </a:r>
                      <a:r>
                        <a:rPr lang="de-DE" dirty="0" err="1"/>
                        <a:t>are</a:t>
                      </a:r>
                      <a:r>
                        <a:rPr lang="de-DE" dirty="0"/>
                        <a:t> </a:t>
                      </a:r>
                      <a:r>
                        <a:rPr lang="de-DE" dirty="0" err="1"/>
                        <a:t>close</a:t>
                      </a:r>
                      <a:r>
                        <a:rPr lang="de-DE" dirty="0"/>
                        <a:t> </a:t>
                      </a:r>
                      <a:r>
                        <a:rPr lang="de-DE" dirty="0" err="1"/>
                        <a:t>to</a:t>
                      </a:r>
                      <a:r>
                        <a:rPr lang="de-DE" dirty="0"/>
                        <a:t> </a:t>
                      </a:r>
                      <a:r>
                        <a:rPr lang="de-DE" dirty="0" err="1"/>
                        <a:t>each</a:t>
                      </a:r>
                      <a:r>
                        <a:rPr lang="de-DE" dirty="0"/>
                        <a:t> </a:t>
                      </a:r>
                      <a:r>
                        <a:rPr lang="de-DE" dirty="0" err="1"/>
                        <a:t>other</a:t>
                      </a:r>
                      <a:endParaRPr lang="de-DE" dirty="0"/>
                    </a:p>
                  </a:txBody>
                  <a:tcPr/>
                </a:tc>
                <a:extLst>
                  <a:ext uri="{0D108BD9-81ED-4DB2-BD59-A6C34878D82A}">
                    <a16:rowId xmlns:a16="http://schemas.microsoft.com/office/drawing/2014/main" val="2570836544"/>
                  </a:ext>
                </a:extLst>
              </a:tr>
              <a:tr h="370840">
                <a:tc>
                  <a:txBody>
                    <a:bodyPr/>
                    <a:lstStyle/>
                    <a:p>
                      <a:pPr>
                        <a:lnSpc>
                          <a:spcPct val="150000"/>
                        </a:lnSpc>
                      </a:pPr>
                      <a:r>
                        <a:rPr lang="de-DE" dirty="0" err="1"/>
                        <a:t>Polyline</a:t>
                      </a:r>
                      <a:endParaRPr lang="de-DE" dirty="0"/>
                    </a:p>
                  </a:txBody>
                  <a:tcPr/>
                </a:tc>
                <a:tc>
                  <a:txBody>
                    <a:bodyPr/>
                    <a:lstStyle/>
                    <a:p>
                      <a:pPr>
                        <a:lnSpc>
                          <a:spcPct val="150000"/>
                        </a:lnSpc>
                      </a:pPr>
                      <a:r>
                        <a:rPr lang="de-DE" dirty="0" err="1"/>
                        <a:t>Folium.PolyLine</a:t>
                      </a:r>
                      <a:endParaRPr lang="de-DE" dirty="0"/>
                    </a:p>
                  </a:txBody>
                  <a:tcPr/>
                </a:tc>
                <a:tc>
                  <a:txBody>
                    <a:bodyPr/>
                    <a:lstStyle/>
                    <a:p>
                      <a:pPr>
                        <a:lnSpc>
                          <a:spcPct val="150000"/>
                        </a:lnSpc>
                      </a:pPr>
                      <a:r>
                        <a:rPr lang="de-DE" dirty="0"/>
                        <a:t>Drawing a </a:t>
                      </a:r>
                      <a:r>
                        <a:rPr lang="de-DE" dirty="0" err="1"/>
                        <a:t>line</a:t>
                      </a:r>
                      <a:r>
                        <a:rPr lang="de-DE" dirty="0"/>
                        <a:t> </a:t>
                      </a:r>
                      <a:r>
                        <a:rPr lang="de-DE" dirty="0" err="1"/>
                        <a:t>between</a:t>
                      </a:r>
                      <a:r>
                        <a:rPr lang="de-DE" dirty="0"/>
                        <a:t> </a:t>
                      </a:r>
                      <a:r>
                        <a:rPr lang="de-DE" dirty="0" err="1"/>
                        <a:t>points</a:t>
                      </a:r>
                      <a:r>
                        <a:rPr lang="de-DE" dirty="0"/>
                        <a:t>.</a:t>
                      </a:r>
                    </a:p>
                  </a:txBody>
                  <a:tcPr/>
                </a:tc>
                <a:extLst>
                  <a:ext uri="{0D108BD9-81ED-4DB2-BD59-A6C34878D82A}">
                    <a16:rowId xmlns:a16="http://schemas.microsoft.com/office/drawing/2014/main" val="3822451110"/>
                  </a:ext>
                </a:extLst>
              </a:tr>
              <a:tr h="370840">
                <a:tc>
                  <a:txBody>
                    <a:bodyPr/>
                    <a:lstStyle/>
                    <a:p>
                      <a:pPr>
                        <a:lnSpc>
                          <a:spcPct val="150000"/>
                        </a:lnSpc>
                      </a:pPr>
                      <a:r>
                        <a:rPr lang="de-DE" dirty="0"/>
                        <a:t>Icon Marker</a:t>
                      </a:r>
                    </a:p>
                  </a:txBody>
                  <a:tcPr/>
                </a:tc>
                <a:tc>
                  <a:txBody>
                    <a:bodyPr/>
                    <a:lstStyle/>
                    <a:p>
                      <a:pPr>
                        <a:lnSpc>
                          <a:spcPct val="150000"/>
                        </a:lnSpc>
                      </a:pPr>
                      <a:r>
                        <a:rPr lang="de-DE" dirty="0" err="1"/>
                        <a:t>Folium.Icon</a:t>
                      </a:r>
                      <a:endParaRPr lang="de-DE" dirty="0"/>
                    </a:p>
                  </a:txBody>
                  <a:tcPr/>
                </a:tc>
                <a:tc>
                  <a:txBody>
                    <a:bodyPr/>
                    <a:lstStyle/>
                    <a:p>
                      <a:pPr>
                        <a:lnSpc>
                          <a:spcPct val="150000"/>
                        </a:lnSpc>
                      </a:pPr>
                      <a:r>
                        <a:rPr lang="de-DE" dirty="0"/>
                        <a:t>Create an </a:t>
                      </a:r>
                      <a:r>
                        <a:rPr lang="de-DE" dirty="0" err="1"/>
                        <a:t>icon</a:t>
                      </a:r>
                      <a:r>
                        <a:rPr lang="de-DE" dirty="0"/>
                        <a:t> on </a:t>
                      </a:r>
                      <a:r>
                        <a:rPr lang="de-DE" dirty="0" err="1"/>
                        <a:t>the</a:t>
                      </a:r>
                      <a:r>
                        <a:rPr lang="de-DE" dirty="0"/>
                        <a:t> </a:t>
                      </a:r>
                      <a:r>
                        <a:rPr lang="de-DE" dirty="0" err="1"/>
                        <a:t>map</a:t>
                      </a:r>
                      <a:r>
                        <a:rPr lang="de-DE" dirty="0"/>
                        <a:t>.</a:t>
                      </a:r>
                    </a:p>
                  </a:txBody>
                  <a:tcPr/>
                </a:tc>
                <a:extLst>
                  <a:ext uri="{0D108BD9-81ED-4DB2-BD59-A6C34878D82A}">
                    <a16:rowId xmlns:a16="http://schemas.microsoft.com/office/drawing/2014/main" val="1037877013"/>
                  </a:ext>
                </a:extLst>
              </a:tr>
            </a:tbl>
          </a:graphicData>
        </a:graphic>
      </p:graphicFrame>
      <p:sp>
        <p:nvSpPr>
          <p:cNvPr id="2" name="Content Placeholder 4">
            <a:extLst>
              <a:ext uri="{FF2B5EF4-FFF2-40B4-BE49-F238E27FC236}">
                <a16:creationId xmlns:a16="http://schemas.microsoft.com/office/drawing/2014/main" id="{39A75439-8520-D17C-CB75-ACA0A189364F}"/>
              </a:ext>
            </a:extLst>
          </p:cNvPr>
          <p:cNvSpPr txBox="1">
            <a:spLocks/>
          </p:cNvSpPr>
          <p:nvPr/>
        </p:nvSpPr>
        <p:spPr>
          <a:xfrm>
            <a:off x="770010" y="5842421"/>
            <a:ext cx="7504039" cy="767942"/>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link to the notebook is </a:t>
            </a:r>
            <a:r>
              <a:rPr lang="en-US" sz="1600" dirty="0">
                <a:hlinkClick r:id="rId3"/>
              </a:rPr>
              <a:t>https://github.com/sebnotch/presi-and-code-data-science/blob/main/lab_jupyter_launch_site_location.jupyterlite_SOLVED.ipynb</a:t>
            </a:r>
            <a:endParaRPr lang="en-US" sz="1600" dirty="0">
              <a:solidFill>
                <a:srgbClr val="0B49CB"/>
              </a:solidFill>
            </a:endParaRPr>
          </a:p>
          <a:p>
            <a:endParaRPr lang="en-US" dirty="0"/>
          </a:p>
          <a:p>
            <a:endParaRPr lang="en-US" dirty="0"/>
          </a:p>
        </p:txBody>
      </p:sp>
    </p:spTree>
    <p:extLst>
      <p:ext uri="{BB962C8B-B14F-4D97-AF65-F5344CB8AC3E}">
        <p14:creationId xmlns:p14="http://schemas.microsoft.com/office/powerpoint/2010/main" val="3122848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p:cNvSpPr>
            <a:spLocks noGrp="1"/>
          </p:cNvSpPr>
          <p:nvPr>
            <p:ph idx="4294967295"/>
          </p:nvPr>
        </p:nvSpPr>
        <p:spPr>
          <a:xfrm>
            <a:off x="781245" y="1565050"/>
            <a:ext cx="10629510" cy="4601587"/>
          </a:xfrm>
          <a:prstGeom prst="rect">
            <a:avLst/>
          </a:prstGeom>
        </p:spPr>
        <p:txBody>
          <a:bodyPr vert="horz" lIns="91440" tIns="45720" rIns="91440" bIns="45720" rtlCol="0" anchor="t">
            <a:normAutofit fontScale="62500" lnSpcReduction="20000"/>
          </a:bodyPr>
          <a:lstStyle/>
          <a:p>
            <a:pPr marL="0" indent="0">
              <a:lnSpc>
                <a:spcPct val="120000"/>
              </a:lnSpc>
              <a:spcBef>
                <a:spcPts val="1400"/>
              </a:spcBef>
              <a:buNone/>
            </a:pPr>
            <a:r>
              <a:rPr lang="en-US" sz="3500" dirty="0">
                <a:solidFill>
                  <a:srgbClr val="0B49CB"/>
                </a:solidFill>
                <a:latin typeface="Abadi" panose="020B0604020104020204" pitchFamily="34" charset="0"/>
              </a:rPr>
              <a:t>To visualize and analyze launch data, a dashboard was constructed using </a:t>
            </a:r>
            <a:r>
              <a:rPr lang="en-US" sz="3500" dirty="0" err="1">
                <a:solidFill>
                  <a:srgbClr val="0B49CB"/>
                </a:solidFill>
                <a:latin typeface="Abadi" panose="020B0604020104020204" pitchFamily="34" charset="0"/>
              </a:rPr>
              <a:t>Plotly</a:t>
            </a:r>
            <a:r>
              <a:rPr lang="en-US" sz="3500" dirty="0">
                <a:solidFill>
                  <a:srgbClr val="0B49CB"/>
                </a:solidFill>
                <a:latin typeface="Abadi" panose="020B0604020104020204" pitchFamily="34" charset="0"/>
              </a:rPr>
              <a:t> Dash. The development process covers the following steps:</a:t>
            </a:r>
            <a:endParaRPr lang="en-US" sz="3500" dirty="0">
              <a:solidFill>
                <a:schemeClr val="accent3">
                  <a:lumMod val="25000"/>
                </a:schemeClr>
              </a:solidFill>
              <a:latin typeface="Abadi" panose="020B0604020104020204" pitchFamily="34" charset="0"/>
            </a:endParaRPr>
          </a:p>
          <a:p>
            <a:pPr marR="0" lvl="0" algn="l" defTabSz="914400" rtl="0" eaLnBrk="0" fontAlgn="base" latinLnBrk="0" hangingPunct="0">
              <a:lnSpc>
                <a:spcPct val="170000"/>
              </a:lnSpc>
              <a:spcBef>
                <a:spcPct val="0"/>
              </a:spcBef>
              <a:spcAft>
                <a:spcPct val="0"/>
              </a:spcAft>
              <a:buClrTx/>
              <a:buSzTx/>
              <a:buFont typeface="Symbol" panose="05050102010706020507" pitchFamily="18" charset="2"/>
              <a:buChar char="-"/>
              <a:tabLst/>
            </a:pPr>
            <a:r>
              <a:rPr lang="de-DE" altLang="de-DE" sz="2600" dirty="0" err="1">
                <a:solidFill>
                  <a:srgbClr val="0B49CB"/>
                </a:solidFill>
                <a:latin typeface="Söhne"/>
              </a:rPr>
              <a:t>Developed</a:t>
            </a:r>
            <a:r>
              <a:rPr lang="de-DE" altLang="de-DE" sz="2600" dirty="0">
                <a:solidFill>
                  <a:srgbClr val="0B49CB"/>
                </a:solidFill>
                <a:latin typeface="Söhne"/>
              </a:rPr>
              <a:t> an </a:t>
            </a:r>
            <a:r>
              <a:rPr lang="de-DE" altLang="de-DE" sz="2600" dirty="0" err="1">
                <a:solidFill>
                  <a:srgbClr val="0B49CB"/>
                </a:solidFill>
                <a:latin typeface="Söhne"/>
              </a:rPr>
              <a:t>interactive</a:t>
            </a:r>
            <a:r>
              <a:rPr lang="de-DE" altLang="de-DE" sz="2600" dirty="0">
                <a:solidFill>
                  <a:srgbClr val="0B49CB"/>
                </a:solidFill>
                <a:latin typeface="Söhne"/>
              </a:rPr>
              <a:t> </a:t>
            </a:r>
            <a:r>
              <a:rPr lang="de-DE" altLang="de-DE" sz="2600" dirty="0" err="1">
                <a:solidFill>
                  <a:srgbClr val="0B49CB"/>
                </a:solidFill>
                <a:latin typeface="Söhne"/>
              </a:rPr>
              <a:t>dashboard</a:t>
            </a:r>
            <a:r>
              <a:rPr lang="de-DE" altLang="de-DE" sz="2600" dirty="0">
                <a:solidFill>
                  <a:srgbClr val="0B49CB"/>
                </a:solidFill>
                <a:latin typeface="Söhne"/>
              </a:rPr>
              <a:t> </a:t>
            </a:r>
            <a:r>
              <a:rPr lang="de-DE" altLang="de-DE" sz="2600" dirty="0" err="1">
                <a:solidFill>
                  <a:srgbClr val="0B49CB"/>
                </a:solidFill>
                <a:latin typeface="Söhne"/>
              </a:rPr>
              <a:t>using</a:t>
            </a:r>
            <a:r>
              <a:rPr lang="de-DE" altLang="de-DE" sz="2600" dirty="0">
                <a:solidFill>
                  <a:srgbClr val="0B49CB"/>
                </a:solidFill>
                <a:latin typeface="Söhne"/>
              </a:rPr>
              <a:t> </a:t>
            </a:r>
            <a:r>
              <a:rPr lang="de-DE" altLang="de-DE" sz="2600" dirty="0" err="1">
                <a:solidFill>
                  <a:srgbClr val="0B49CB"/>
                </a:solidFill>
                <a:latin typeface="Söhne"/>
              </a:rPr>
              <a:t>Plotly</a:t>
            </a:r>
            <a:r>
              <a:rPr lang="de-DE" altLang="de-DE" sz="2600" dirty="0">
                <a:solidFill>
                  <a:srgbClr val="0B49CB"/>
                </a:solidFill>
                <a:latin typeface="Söhne"/>
              </a:rPr>
              <a:t> Dash </a:t>
            </a:r>
            <a:r>
              <a:rPr lang="de-DE" altLang="de-DE" sz="2600" dirty="0" err="1">
                <a:solidFill>
                  <a:srgbClr val="0B49CB"/>
                </a:solidFill>
                <a:latin typeface="Söhne"/>
              </a:rPr>
              <a:t>for</a:t>
            </a:r>
            <a:r>
              <a:rPr lang="de-DE" altLang="de-DE" sz="2600" dirty="0">
                <a:solidFill>
                  <a:srgbClr val="0B49CB"/>
                </a:solidFill>
                <a:latin typeface="Söhne"/>
              </a:rPr>
              <a:t> </a:t>
            </a:r>
            <a:r>
              <a:rPr lang="de-DE" altLang="de-DE" sz="2600" dirty="0" err="1">
                <a:solidFill>
                  <a:srgbClr val="0B49CB"/>
                </a:solidFill>
                <a:latin typeface="Söhne"/>
              </a:rPr>
              <a:t>dynamic</a:t>
            </a:r>
            <a:r>
              <a:rPr lang="de-DE" altLang="de-DE" sz="2600" dirty="0">
                <a:solidFill>
                  <a:srgbClr val="0B49CB"/>
                </a:solidFill>
                <a:latin typeface="Söhne"/>
              </a:rPr>
              <a:t> </a:t>
            </a:r>
            <a:r>
              <a:rPr lang="de-DE" altLang="de-DE" sz="2600" dirty="0" err="1">
                <a:solidFill>
                  <a:srgbClr val="0B49CB"/>
                </a:solidFill>
                <a:latin typeface="Söhne"/>
              </a:rPr>
              <a:t>data</a:t>
            </a:r>
            <a:r>
              <a:rPr lang="de-DE" altLang="de-DE" sz="2600" dirty="0">
                <a:solidFill>
                  <a:srgbClr val="0B49CB"/>
                </a:solidFill>
                <a:latin typeface="Söhne"/>
              </a:rPr>
              <a:t> </a:t>
            </a:r>
            <a:r>
              <a:rPr lang="de-DE" altLang="de-DE" sz="2600" dirty="0" err="1">
                <a:solidFill>
                  <a:srgbClr val="0B49CB"/>
                </a:solidFill>
                <a:latin typeface="Söhne"/>
              </a:rPr>
              <a:t>exploration</a:t>
            </a:r>
            <a:r>
              <a:rPr lang="de-DE" altLang="de-DE" sz="2600" dirty="0">
                <a:solidFill>
                  <a:srgbClr val="0B49CB"/>
                </a:solidFill>
                <a:latin typeface="Söhne"/>
              </a:rPr>
              <a:t>.</a:t>
            </a:r>
            <a:br>
              <a:rPr lang="de-DE" altLang="de-DE" sz="2600" dirty="0">
                <a:solidFill>
                  <a:srgbClr val="0B49CB"/>
                </a:solidFill>
                <a:latin typeface="Söhne"/>
              </a:rPr>
            </a:br>
            <a:endParaRPr lang="de-DE" altLang="de-DE" sz="2600" dirty="0">
              <a:solidFill>
                <a:srgbClr val="0B49CB"/>
              </a:solidFill>
              <a:latin typeface="Söhne"/>
            </a:endParaRPr>
          </a:p>
          <a:p>
            <a:pPr marR="0" lvl="0" algn="l" defTabSz="914400" rtl="0" eaLnBrk="0" fontAlgn="base" latinLnBrk="0" hangingPunct="0">
              <a:lnSpc>
                <a:spcPct val="170000"/>
              </a:lnSpc>
              <a:spcBef>
                <a:spcPct val="0"/>
              </a:spcBef>
              <a:spcAft>
                <a:spcPct val="0"/>
              </a:spcAft>
              <a:buClrTx/>
              <a:buSzTx/>
              <a:buFont typeface="Symbol" panose="05050102010706020507" pitchFamily="18" charset="2"/>
              <a:buChar char="-"/>
              <a:tabLst/>
            </a:pPr>
            <a:r>
              <a:rPr lang="de-DE" altLang="de-DE" sz="2600" dirty="0">
                <a:solidFill>
                  <a:srgbClr val="0B49CB"/>
                </a:solidFill>
                <a:latin typeface="Söhne"/>
              </a:rPr>
              <a:t>Integrated a Launch Site Dropdown </a:t>
            </a:r>
            <a:r>
              <a:rPr lang="de-DE" altLang="de-DE" sz="2600" dirty="0" err="1">
                <a:solidFill>
                  <a:srgbClr val="0B49CB"/>
                </a:solidFill>
                <a:latin typeface="Söhne"/>
              </a:rPr>
              <a:t>Component</a:t>
            </a:r>
            <a:r>
              <a:rPr lang="de-DE" altLang="de-DE" sz="2600" dirty="0">
                <a:solidFill>
                  <a:srgbClr val="0B49CB"/>
                </a:solidFill>
                <a:latin typeface="Söhne"/>
              </a:rPr>
              <a:t> </a:t>
            </a:r>
            <a:br>
              <a:rPr lang="de-DE" altLang="de-DE" sz="2600" dirty="0">
                <a:solidFill>
                  <a:srgbClr val="0B49CB"/>
                </a:solidFill>
                <a:latin typeface="Söhne"/>
              </a:rPr>
            </a:br>
            <a:r>
              <a:rPr lang="de-DE" altLang="de-DE" sz="2600" dirty="0" err="1">
                <a:solidFill>
                  <a:srgbClr val="0B49CB"/>
                </a:solidFill>
                <a:latin typeface="Söhne"/>
              </a:rPr>
              <a:t>to</a:t>
            </a:r>
            <a:r>
              <a:rPr lang="de-DE" altLang="de-DE" sz="2600" dirty="0">
                <a:solidFill>
                  <a:srgbClr val="0B49CB"/>
                </a:solidFill>
                <a:latin typeface="Söhne"/>
              </a:rPr>
              <a:t> </a:t>
            </a:r>
            <a:r>
              <a:rPr lang="de-DE" altLang="de-DE" sz="2600" dirty="0" err="1">
                <a:solidFill>
                  <a:srgbClr val="0B49CB"/>
                </a:solidFill>
                <a:latin typeface="Söhne"/>
              </a:rPr>
              <a:t>enable</a:t>
            </a:r>
            <a:r>
              <a:rPr lang="de-DE" altLang="de-DE" sz="2600" dirty="0">
                <a:solidFill>
                  <a:srgbClr val="0B49CB"/>
                </a:solidFill>
                <a:latin typeface="Söhne"/>
              </a:rPr>
              <a:t> </a:t>
            </a:r>
            <a:r>
              <a:rPr lang="de-DE" altLang="de-DE" sz="2600" dirty="0" err="1">
                <a:solidFill>
                  <a:srgbClr val="0B49CB"/>
                </a:solidFill>
                <a:latin typeface="Söhne"/>
              </a:rPr>
              <a:t>selection</a:t>
            </a:r>
            <a:r>
              <a:rPr lang="de-DE" altLang="de-DE" sz="2600" dirty="0">
                <a:solidFill>
                  <a:srgbClr val="0B49CB"/>
                </a:solidFill>
                <a:latin typeface="Söhne"/>
              </a:rPr>
              <a:t> </a:t>
            </a:r>
            <a:r>
              <a:rPr lang="de-DE" altLang="de-DE" sz="2600" dirty="0" err="1">
                <a:solidFill>
                  <a:srgbClr val="0B49CB"/>
                </a:solidFill>
                <a:latin typeface="Söhne"/>
              </a:rPr>
              <a:t>of</a:t>
            </a:r>
            <a:r>
              <a:rPr lang="de-DE" altLang="de-DE" sz="2600" dirty="0">
                <a:solidFill>
                  <a:srgbClr val="0B49CB"/>
                </a:solidFill>
                <a:latin typeface="Söhne"/>
              </a:rPr>
              <a:t> individual launch </a:t>
            </a:r>
            <a:r>
              <a:rPr lang="de-DE" altLang="de-DE" sz="2600" dirty="0" err="1">
                <a:solidFill>
                  <a:srgbClr val="0B49CB"/>
                </a:solidFill>
                <a:latin typeface="Söhne"/>
              </a:rPr>
              <a:t>sites</a:t>
            </a:r>
            <a:r>
              <a:rPr lang="de-DE" altLang="de-DE" sz="2600" dirty="0">
                <a:solidFill>
                  <a:srgbClr val="0B49CB"/>
                </a:solidFill>
                <a:latin typeface="Söhne"/>
              </a:rPr>
              <a:t> </a:t>
            </a:r>
            <a:r>
              <a:rPr lang="de-DE" altLang="de-DE" sz="2600" dirty="0" err="1">
                <a:solidFill>
                  <a:srgbClr val="0B49CB"/>
                </a:solidFill>
                <a:latin typeface="Söhne"/>
              </a:rPr>
              <a:t>or</a:t>
            </a:r>
            <a:r>
              <a:rPr lang="de-DE" altLang="de-DE" sz="2600" dirty="0">
                <a:solidFill>
                  <a:srgbClr val="0B49CB"/>
                </a:solidFill>
                <a:latin typeface="Söhne"/>
              </a:rPr>
              <a:t> </a:t>
            </a:r>
            <a:r>
              <a:rPr lang="de-DE" altLang="de-DE" sz="2600" dirty="0" err="1">
                <a:solidFill>
                  <a:srgbClr val="0B49CB"/>
                </a:solidFill>
                <a:latin typeface="Söhne"/>
              </a:rPr>
              <a:t>the</a:t>
            </a:r>
            <a:r>
              <a:rPr lang="de-DE" altLang="de-DE" sz="2600" dirty="0">
                <a:solidFill>
                  <a:srgbClr val="0B49CB"/>
                </a:solidFill>
                <a:latin typeface="Söhne"/>
              </a:rPr>
              <a:t> </a:t>
            </a:r>
            <a:r>
              <a:rPr lang="de-DE" altLang="de-DE" sz="2600" dirty="0" err="1">
                <a:solidFill>
                  <a:srgbClr val="0B49CB"/>
                </a:solidFill>
                <a:latin typeface="Söhne"/>
              </a:rPr>
              <a:t>option</a:t>
            </a:r>
            <a:r>
              <a:rPr lang="de-DE" altLang="de-DE" sz="2600" dirty="0">
                <a:solidFill>
                  <a:srgbClr val="0B49CB"/>
                </a:solidFill>
                <a:latin typeface="Söhne"/>
              </a:rPr>
              <a:t> </a:t>
            </a:r>
            <a:r>
              <a:rPr lang="de-DE" altLang="de-DE" sz="2600" dirty="0" err="1">
                <a:solidFill>
                  <a:srgbClr val="0B49CB"/>
                </a:solidFill>
                <a:latin typeface="Söhne"/>
              </a:rPr>
              <a:t>to</a:t>
            </a:r>
            <a:r>
              <a:rPr lang="de-DE" altLang="de-DE" sz="2600" dirty="0">
                <a:solidFill>
                  <a:srgbClr val="0B49CB"/>
                </a:solidFill>
                <a:latin typeface="Söhne"/>
              </a:rPr>
              <a:t> </a:t>
            </a:r>
            <a:r>
              <a:rPr lang="de-DE" altLang="de-DE" sz="2600" dirty="0" err="1">
                <a:solidFill>
                  <a:srgbClr val="0B49CB"/>
                </a:solidFill>
                <a:latin typeface="Söhne"/>
              </a:rPr>
              <a:t>view</a:t>
            </a:r>
            <a:r>
              <a:rPr lang="de-DE" altLang="de-DE" sz="2600" dirty="0">
                <a:solidFill>
                  <a:srgbClr val="0B49CB"/>
                </a:solidFill>
                <a:latin typeface="Söhne"/>
              </a:rPr>
              <a:t> </a:t>
            </a:r>
            <a:r>
              <a:rPr lang="de-DE" altLang="de-DE" sz="2600" dirty="0" err="1">
                <a:solidFill>
                  <a:srgbClr val="0B49CB"/>
                </a:solidFill>
                <a:latin typeface="Söhne"/>
              </a:rPr>
              <a:t>the</a:t>
            </a:r>
            <a:r>
              <a:rPr lang="de-DE" altLang="de-DE" sz="2600" dirty="0">
                <a:solidFill>
                  <a:srgbClr val="0B49CB"/>
                </a:solidFill>
                <a:latin typeface="Söhne"/>
              </a:rPr>
              <a:t> </a:t>
            </a:r>
            <a:r>
              <a:rPr lang="de-DE" altLang="de-DE" sz="2600" dirty="0" err="1">
                <a:solidFill>
                  <a:srgbClr val="0B49CB"/>
                </a:solidFill>
                <a:latin typeface="Söhne"/>
              </a:rPr>
              <a:t>data</a:t>
            </a:r>
            <a:r>
              <a:rPr lang="de-DE" altLang="de-DE" sz="2600" dirty="0">
                <a:solidFill>
                  <a:srgbClr val="0B49CB"/>
                </a:solidFill>
                <a:latin typeface="Söhne"/>
              </a:rPr>
              <a:t> </a:t>
            </a:r>
            <a:r>
              <a:rPr lang="de-DE" altLang="de-DE" sz="2600" dirty="0" err="1">
                <a:solidFill>
                  <a:srgbClr val="0B49CB"/>
                </a:solidFill>
                <a:latin typeface="Söhne"/>
              </a:rPr>
              <a:t>of</a:t>
            </a:r>
            <a:r>
              <a:rPr lang="de-DE" altLang="de-DE" sz="2600" dirty="0">
                <a:solidFill>
                  <a:srgbClr val="0B49CB"/>
                </a:solidFill>
                <a:latin typeface="Söhne"/>
              </a:rPr>
              <a:t> all </a:t>
            </a:r>
            <a:r>
              <a:rPr lang="de-DE" altLang="de-DE" sz="2600" dirty="0" err="1">
                <a:solidFill>
                  <a:srgbClr val="0B49CB"/>
                </a:solidFill>
                <a:latin typeface="Söhne"/>
              </a:rPr>
              <a:t>sites</a:t>
            </a:r>
            <a:r>
              <a:rPr lang="de-DE" altLang="de-DE" sz="2600" dirty="0">
                <a:solidFill>
                  <a:srgbClr val="0B49CB"/>
                </a:solidFill>
                <a:latin typeface="Söhne"/>
              </a:rPr>
              <a:t>.</a:t>
            </a:r>
          </a:p>
          <a:p>
            <a:pPr marR="0" lvl="0" algn="l" defTabSz="914400" rtl="0" eaLnBrk="0" fontAlgn="base" latinLnBrk="0" hangingPunct="0">
              <a:lnSpc>
                <a:spcPct val="170000"/>
              </a:lnSpc>
              <a:spcBef>
                <a:spcPct val="0"/>
              </a:spcBef>
              <a:spcAft>
                <a:spcPct val="0"/>
              </a:spcAft>
              <a:buClrTx/>
              <a:buSzTx/>
              <a:buFont typeface="Symbol" panose="05050102010706020507" pitchFamily="18" charset="2"/>
              <a:buChar char="-"/>
              <a:tabLst/>
            </a:pPr>
            <a:r>
              <a:rPr lang="de-DE" altLang="de-DE" sz="2600" dirty="0" err="1">
                <a:solidFill>
                  <a:srgbClr val="0B49CB"/>
                </a:solidFill>
                <a:latin typeface="Söhne"/>
              </a:rPr>
              <a:t>Generated</a:t>
            </a:r>
            <a:r>
              <a:rPr lang="de-DE" altLang="de-DE" sz="2600" dirty="0">
                <a:solidFill>
                  <a:srgbClr val="0B49CB"/>
                </a:solidFill>
                <a:latin typeface="Söhne"/>
              </a:rPr>
              <a:t> </a:t>
            </a:r>
            <a:r>
              <a:rPr lang="de-DE" altLang="de-DE" sz="2600" dirty="0" err="1">
                <a:solidFill>
                  <a:srgbClr val="0B49CB"/>
                </a:solidFill>
                <a:latin typeface="Söhne"/>
              </a:rPr>
              <a:t>pie</a:t>
            </a:r>
            <a:r>
              <a:rPr lang="de-DE" altLang="de-DE" sz="2600" dirty="0">
                <a:solidFill>
                  <a:srgbClr val="0B49CB"/>
                </a:solidFill>
                <a:latin typeface="Söhne"/>
              </a:rPr>
              <a:t> </a:t>
            </a:r>
            <a:r>
              <a:rPr lang="de-DE" altLang="de-DE" sz="2600" dirty="0" err="1">
                <a:solidFill>
                  <a:srgbClr val="0B49CB"/>
                </a:solidFill>
                <a:latin typeface="Söhne"/>
              </a:rPr>
              <a:t>charts</a:t>
            </a:r>
            <a:r>
              <a:rPr lang="de-DE" altLang="de-DE" sz="2600" dirty="0">
                <a:solidFill>
                  <a:srgbClr val="0B49CB"/>
                </a:solidFill>
                <a:latin typeface="Söhne"/>
              </a:rPr>
              <a:t> </a:t>
            </a:r>
            <a:r>
              <a:rPr lang="de-DE" altLang="de-DE" sz="2600" dirty="0" err="1">
                <a:solidFill>
                  <a:srgbClr val="0B49CB"/>
                </a:solidFill>
                <a:latin typeface="Söhne"/>
              </a:rPr>
              <a:t>to</a:t>
            </a:r>
            <a:r>
              <a:rPr lang="de-DE" altLang="de-DE" sz="2600" dirty="0">
                <a:solidFill>
                  <a:srgbClr val="0B49CB"/>
                </a:solidFill>
                <a:latin typeface="Söhne"/>
              </a:rPr>
              <a:t> </a:t>
            </a:r>
            <a:r>
              <a:rPr lang="de-DE" altLang="de-DE" sz="2600" dirty="0" err="1">
                <a:solidFill>
                  <a:srgbClr val="0B49CB"/>
                </a:solidFill>
                <a:latin typeface="Söhne"/>
              </a:rPr>
              <a:t>show</a:t>
            </a:r>
            <a:r>
              <a:rPr lang="de-DE" altLang="de-DE" sz="2600" dirty="0">
                <a:solidFill>
                  <a:srgbClr val="0B49CB"/>
                </a:solidFill>
                <a:latin typeface="Söhne"/>
              </a:rPr>
              <a:t> </a:t>
            </a:r>
            <a:r>
              <a:rPr lang="de-DE" altLang="de-DE" sz="2600" dirty="0" err="1">
                <a:solidFill>
                  <a:srgbClr val="0B49CB"/>
                </a:solidFill>
                <a:latin typeface="Söhne"/>
              </a:rPr>
              <a:t>the</a:t>
            </a:r>
            <a:r>
              <a:rPr lang="de-DE" altLang="de-DE" sz="2600" dirty="0">
                <a:solidFill>
                  <a:srgbClr val="0B49CB"/>
                </a:solidFill>
                <a:latin typeface="Söhne"/>
              </a:rPr>
              <a:t> total </a:t>
            </a:r>
            <a:r>
              <a:rPr lang="de-DE" altLang="de-DE" sz="2600" dirty="0" err="1">
                <a:solidFill>
                  <a:srgbClr val="0B49CB"/>
                </a:solidFill>
                <a:latin typeface="Söhne"/>
              </a:rPr>
              <a:t>number</a:t>
            </a:r>
            <a:r>
              <a:rPr lang="de-DE" altLang="de-DE" sz="2600" dirty="0">
                <a:solidFill>
                  <a:srgbClr val="0B49CB"/>
                </a:solidFill>
                <a:latin typeface="Söhne"/>
              </a:rPr>
              <a:t> </a:t>
            </a:r>
            <a:r>
              <a:rPr lang="de-DE" altLang="de-DE" sz="2600" dirty="0" err="1">
                <a:solidFill>
                  <a:srgbClr val="0B49CB"/>
                </a:solidFill>
                <a:latin typeface="Söhne"/>
              </a:rPr>
              <a:t>of</a:t>
            </a:r>
            <a:r>
              <a:rPr lang="de-DE" altLang="de-DE" sz="2600" dirty="0">
                <a:solidFill>
                  <a:srgbClr val="0B49CB"/>
                </a:solidFill>
                <a:latin typeface="Söhne"/>
              </a:rPr>
              <a:t> </a:t>
            </a:r>
            <a:r>
              <a:rPr lang="de-DE" altLang="de-DE" sz="2600" dirty="0" err="1">
                <a:solidFill>
                  <a:srgbClr val="0B49CB"/>
                </a:solidFill>
                <a:latin typeface="Söhne"/>
              </a:rPr>
              <a:t>launches</a:t>
            </a:r>
            <a:r>
              <a:rPr lang="de-DE" altLang="de-DE" sz="2600" dirty="0">
                <a:solidFill>
                  <a:srgbClr val="0B49CB"/>
                </a:solidFill>
                <a:latin typeface="Söhne"/>
              </a:rPr>
              <a:t> </a:t>
            </a:r>
            <a:r>
              <a:rPr lang="de-DE" altLang="de-DE" sz="2600" dirty="0" err="1">
                <a:solidFill>
                  <a:srgbClr val="0B49CB"/>
                </a:solidFill>
                <a:latin typeface="Söhne"/>
              </a:rPr>
              <a:t>by</a:t>
            </a:r>
            <a:r>
              <a:rPr lang="de-DE" altLang="de-DE" sz="2600" dirty="0">
                <a:solidFill>
                  <a:srgbClr val="0B49CB"/>
                </a:solidFill>
                <a:latin typeface="Söhne"/>
              </a:rPr>
              <a:t> </a:t>
            </a:r>
            <a:r>
              <a:rPr lang="de-DE" altLang="de-DE" sz="2600" dirty="0" err="1">
                <a:solidFill>
                  <a:srgbClr val="0B49CB"/>
                </a:solidFill>
                <a:latin typeface="Söhne"/>
              </a:rPr>
              <a:t>each</a:t>
            </a:r>
            <a:r>
              <a:rPr lang="de-DE" altLang="de-DE" sz="2600" dirty="0">
                <a:solidFill>
                  <a:srgbClr val="0B49CB"/>
                </a:solidFill>
                <a:latin typeface="Söhne"/>
              </a:rPr>
              <a:t> </a:t>
            </a:r>
            <a:r>
              <a:rPr lang="de-DE" altLang="de-DE" sz="2600" dirty="0" err="1">
                <a:solidFill>
                  <a:srgbClr val="0B49CB"/>
                </a:solidFill>
                <a:latin typeface="Söhne"/>
              </a:rPr>
              <a:t>site</a:t>
            </a:r>
            <a:r>
              <a:rPr lang="de-DE" altLang="de-DE" sz="2600" dirty="0">
                <a:solidFill>
                  <a:srgbClr val="0B49CB"/>
                </a:solidFill>
                <a:latin typeface="Söhne"/>
              </a:rPr>
              <a:t>, </a:t>
            </a:r>
            <a:br>
              <a:rPr lang="de-DE" altLang="de-DE" sz="2600" dirty="0">
                <a:solidFill>
                  <a:srgbClr val="0B49CB"/>
                </a:solidFill>
                <a:latin typeface="Söhne"/>
              </a:rPr>
            </a:br>
            <a:r>
              <a:rPr lang="de-DE" altLang="de-DE" sz="2600" dirty="0" err="1">
                <a:solidFill>
                  <a:srgbClr val="0B49CB"/>
                </a:solidFill>
                <a:latin typeface="Söhne"/>
              </a:rPr>
              <a:t>enabling</a:t>
            </a:r>
            <a:r>
              <a:rPr lang="de-DE" altLang="de-DE" sz="2600" dirty="0">
                <a:solidFill>
                  <a:srgbClr val="0B49CB"/>
                </a:solidFill>
                <a:latin typeface="Söhne"/>
              </a:rPr>
              <a:t> </a:t>
            </a:r>
            <a:r>
              <a:rPr lang="de-DE" altLang="de-DE" sz="2600" dirty="0" err="1">
                <a:solidFill>
                  <a:srgbClr val="0B49CB"/>
                </a:solidFill>
                <a:latin typeface="Söhne"/>
              </a:rPr>
              <a:t>understanding</a:t>
            </a:r>
            <a:r>
              <a:rPr lang="de-DE" altLang="de-DE" sz="2600" dirty="0">
                <a:solidFill>
                  <a:srgbClr val="0B49CB"/>
                </a:solidFill>
                <a:latin typeface="Söhne"/>
              </a:rPr>
              <a:t> </a:t>
            </a:r>
            <a:r>
              <a:rPr lang="de-DE" altLang="de-DE" sz="2600" dirty="0" err="1">
                <a:solidFill>
                  <a:srgbClr val="0B49CB"/>
                </a:solidFill>
                <a:latin typeface="Söhne"/>
              </a:rPr>
              <a:t>of</a:t>
            </a:r>
            <a:r>
              <a:rPr lang="de-DE" altLang="de-DE" sz="2600" dirty="0">
                <a:solidFill>
                  <a:srgbClr val="0B49CB"/>
                </a:solidFill>
                <a:latin typeface="Söhne"/>
              </a:rPr>
              <a:t> </a:t>
            </a:r>
            <a:r>
              <a:rPr lang="de-DE" altLang="de-DE" sz="2600" dirty="0" err="1">
                <a:solidFill>
                  <a:srgbClr val="0B49CB"/>
                </a:solidFill>
                <a:latin typeface="Söhne"/>
              </a:rPr>
              <a:t>the</a:t>
            </a:r>
            <a:r>
              <a:rPr lang="de-DE" altLang="de-DE" sz="2600" dirty="0">
                <a:solidFill>
                  <a:srgbClr val="0B49CB"/>
                </a:solidFill>
                <a:latin typeface="Söhne"/>
              </a:rPr>
              <a:t> </a:t>
            </a:r>
            <a:r>
              <a:rPr lang="de-DE" altLang="de-DE" sz="2600" dirty="0" err="1">
                <a:solidFill>
                  <a:srgbClr val="0B49CB"/>
                </a:solidFill>
                <a:latin typeface="Söhne"/>
              </a:rPr>
              <a:t>success</a:t>
            </a:r>
            <a:r>
              <a:rPr lang="de-DE" altLang="de-DE" sz="2600" dirty="0">
                <a:solidFill>
                  <a:srgbClr val="0B49CB"/>
                </a:solidFill>
                <a:latin typeface="Söhne"/>
              </a:rPr>
              <a:t> and </a:t>
            </a:r>
            <a:r>
              <a:rPr lang="de-DE" altLang="de-DE" sz="2600" dirty="0" err="1">
                <a:solidFill>
                  <a:srgbClr val="0B49CB"/>
                </a:solidFill>
                <a:latin typeface="Söhne"/>
              </a:rPr>
              <a:t>failure</a:t>
            </a:r>
            <a:r>
              <a:rPr lang="de-DE" altLang="de-DE" sz="2600" dirty="0">
                <a:solidFill>
                  <a:srgbClr val="0B49CB"/>
                </a:solidFill>
                <a:latin typeface="Söhne"/>
              </a:rPr>
              <a:t> </a:t>
            </a:r>
            <a:r>
              <a:rPr lang="de-DE" altLang="de-DE" sz="2600" dirty="0" err="1">
                <a:solidFill>
                  <a:srgbClr val="0B49CB"/>
                </a:solidFill>
                <a:latin typeface="Söhne"/>
              </a:rPr>
              <a:t>rates</a:t>
            </a:r>
            <a:r>
              <a:rPr lang="de-DE" altLang="de-DE" sz="2600" dirty="0">
                <a:solidFill>
                  <a:srgbClr val="0B49CB"/>
                </a:solidFill>
                <a:latin typeface="Söhne"/>
              </a:rPr>
              <a:t>, such </a:t>
            </a:r>
            <a:r>
              <a:rPr lang="de-DE" altLang="de-DE" sz="2600" dirty="0" err="1">
                <a:solidFill>
                  <a:srgbClr val="0B49CB"/>
                </a:solidFill>
                <a:latin typeface="Söhne"/>
              </a:rPr>
              <a:t>as</a:t>
            </a:r>
            <a:r>
              <a:rPr lang="de-DE" altLang="de-DE" sz="2600" dirty="0">
                <a:solidFill>
                  <a:srgbClr val="0B49CB"/>
                </a:solidFill>
                <a:latin typeface="Söhne"/>
              </a:rPr>
              <a:t> </a:t>
            </a:r>
            <a:r>
              <a:rPr lang="de-DE" altLang="de-DE" sz="2600" dirty="0" err="1">
                <a:solidFill>
                  <a:srgbClr val="0B49CB"/>
                </a:solidFill>
                <a:latin typeface="Söhne"/>
              </a:rPr>
              <a:t>payload</a:t>
            </a:r>
            <a:r>
              <a:rPr lang="de-DE" altLang="de-DE" sz="2600" dirty="0">
                <a:solidFill>
                  <a:srgbClr val="0B49CB"/>
                </a:solidFill>
                <a:latin typeface="Söhne"/>
              </a:rPr>
              <a:t> </a:t>
            </a:r>
            <a:r>
              <a:rPr lang="de-DE" altLang="de-DE" sz="2600" dirty="0" err="1">
                <a:solidFill>
                  <a:srgbClr val="0B49CB"/>
                </a:solidFill>
                <a:latin typeface="Söhne"/>
              </a:rPr>
              <a:t>mass</a:t>
            </a:r>
            <a:r>
              <a:rPr lang="de-DE" altLang="de-DE" sz="2600" dirty="0">
                <a:solidFill>
                  <a:srgbClr val="0B49CB"/>
                </a:solidFill>
                <a:latin typeface="Söhne"/>
              </a:rPr>
              <a:t>.</a:t>
            </a:r>
            <a:br>
              <a:rPr lang="de-DE" altLang="de-DE" sz="2600" dirty="0">
                <a:solidFill>
                  <a:srgbClr val="0B49CB"/>
                </a:solidFill>
                <a:latin typeface="Söhne"/>
              </a:rPr>
            </a:br>
            <a:endParaRPr lang="de-DE" altLang="de-DE" sz="2600" dirty="0">
              <a:solidFill>
                <a:srgbClr val="0B49CB"/>
              </a:solidFill>
              <a:latin typeface="Söhne"/>
            </a:endParaRPr>
          </a:p>
          <a:p>
            <a:pPr marR="0" lvl="0" algn="l" defTabSz="914400" rtl="0" eaLnBrk="0" fontAlgn="base" latinLnBrk="0" hangingPunct="0">
              <a:lnSpc>
                <a:spcPct val="170000"/>
              </a:lnSpc>
              <a:spcBef>
                <a:spcPct val="0"/>
              </a:spcBef>
              <a:spcAft>
                <a:spcPct val="0"/>
              </a:spcAft>
              <a:buClrTx/>
              <a:buSzTx/>
              <a:buFont typeface="Symbol" panose="05050102010706020507" pitchFamily="18" charset="2"/>
              <a:buChar char="-"/>
              <a:tabLst/>
            </a:pPr>
            <a:r>
              <a:rPr lang="de-DE" altLang="de-DE" sz="2600" dirty="0" err="1">
                <a:solidFill>
                  <a:srgbClr val="0B49CB"/>
                </a:solidFill>
                <a:latin typeface="Söhne"/>
              </a:rPr>
              <a:t>Implemented</a:t>
            </a:r>
            <a:r>
              <a:rPr lang="de-DE" altLang="de-DE" sz="2600" dirty="0">
                <a:solidFill>
                  <a:srgbClr val="0B49CB"/>
                </a:solidFill>
                <a:latin typeface="Söhne"/>
              </a:rPr>
              <a:t> a Payload Range Slider, </a:t>
            </a:r>
            <a:r>
              <a:rPr lang="de-DE" altLang="de-DE" sz="2600" dirty="0" err="1">
                <a:solidFill>
                  <a:srgbClr val="0B49CB"/>
                </a:solidFill>
                <a:latin typeface="Söhne"/>
              </a:rPr>
              <a:t>allowing</a:t>
            </a:r>
            <a:r>
              <a:rPr lang="de-DE" altLang="de-DE" sz="2600" dirty="0">
                <a:solidFill>
                  <a:srgbClr val="0B49CB"/>
                </a:solidFill>
                <a:latin typeface="Söhne"/>
              </a:rPr>
              <a:t> </a:t>
            </a:r>
            <a:r>
              <a:rPr lang="de-DE" altLang="de-DE" sz="2600" dirty="0" err="1">
                <a:solidFill>
                  <a:srgbClr val="0B49CB"/>
                </a:solidFill>
                <a:latin typeface="Söhne"/>
              </a:rPr>
              <a:t>users</a:t>
            </a:r>
            <a:r>
              <a:rPr lang="de-DE" altLang="de-DE" sz="2600" dirty="0">
                <a:solidFill>
                  <a:srgbClr val="0B49CB"/>
                </a:solidFill>
                <a:latin typeface="Söhne"/>
              </a:rPr>
              <a:t> </a:t>
            </a:r>
            <a:r>
              <a:rPr lang="de-DE" altLang="de-DE" sz="2600" dirty="0" err="1">
                <a:solidFill>
                  <a:srgbClr val="0B49CB"/>
                </a:solidFill>
                <a:latin typeface="Söhne"/>
              </a:rPr>
              <a:t>to</a:t>
            </a:r>
            <a:r>
              <a:rPr lang="de-DE" altLang="de-DE" sz="2600" dirty="0">
                <a:solidFill>
                  <a:srgbClr val="0B49CB"/>
                </a:solidFill>
                <a:latin typeface="Söhne"/>
              </a:rPr>
              <a:t> </a:t>
            </a:r>
            <a:r>
              <a:rPr lang="de-DE" altLang="de-DE" sz="2600" dirty="0" err="1">
                <a:solidFill>
                  <a:srgbClr val="0B49CB"/>
                </a:solidFill>
                <a:latin typeface="Söhne"/>
              </a:rPr>
              <a:t>filter</a:t>
            </a:r>
            <a:r>
              <a:rPr lang="de-DE" altLang="de-DE" sz="2600" dirty="0">
                <a:solidFill>
                  <a:srgbClr val="0B49CB"/>
                </a:solidFill>
                <a:latin typeface="Söhne"/>
              </a:rPr>
              <a:t> launch </a:t>
            </a:r>
            <a:r>
              <a:rPr lang="de-DE" altLang="de-DE" sz="2600" dirty="0" err="1">
                <a:solidFill>
                  <a:srgbClr val="0B49CB"/>
                </a:solidFill>
                <a:latin typeface="Söhne"/>
              </a:rPr>
              <a:t>data</a:t>
            </a:r>
            <a:r>
              <a:rPr lang="de-DE" altLang="de-DE" sz="2600" dirty="0">
                <a:solidFill>
                  <a:srgbClr val="0B49CB"/>
                </a:solidFill>
                <a:latin typeface="Söhne"/>
              </a:rPr>
              <a:t> </a:t>
            </a:r>
            <a:r>
              <a:rPr lang="de-DE" altLang="de-DE" sz="2600" dirty="0" err="1">
                <a:solidFill>
                  <a:srgbClr val="0B49CB"/>
                </a:solidFill>
                <a:latin typeface="Söhne"/>
              </a:rPr>
              <a:t>based</a:t>
            </a:r>
            <a:r>
              <a:rPr lang="de-DE" altLang="de-DE" sz="2600" dirty="0">
                <a:solidFill>
                  <a:srgbClr val="0B49CB"/>
                </a:solidFill>
                <a:latin typeface="Söhne"/>
              </a:rPr>
              <a:t> on </a:t>
            </a:r>
            <a:r>
              <a:rPr lang="de-DE" altLang="de-DE" sz="2600" dirty="0" err="1">
                <a:solidFill>
                  <a:srgbClr val="0B49CB"/>
                </a:solidFill>
                <a:latin typeface="Söhne"/>
              </a:rPr>
              <a:t>specified</a:t>
            </a:r>
            <a:r>
              <a:rPr lang="de-DE" altLang="de-DE" sz="2600" dirty="0">
                <a:solidFill>
                  <a:srgbClr val="0B49CB"/>
                </a:solidFill>
                <a:latin typeface="Söhne"/>
              </a:rPr>
              <a:t> </a:t>
            </a:r>
            <a:r>
              <a:rPr lang="de-DE" altLang="de-DE" sz="2600" dirty="0" err="1">
                <a:solidFill>
                  <a:srgbClr val="0B49CB"/>
                </a:solidFill>
                <a:latin typeface="Söhne"/>
              </a:rPr>
              <a:t>ranges</a:t>
            </a:r>
            <a:r>
              <a:rPr lang="de-DE" altLang="de-DE" sz="2600" dirty="0">
                <a:solidFill>
                  <a:srgbClr val="0B49CB"/>
                </a:solidFill>
                <a:latin typeface="Söhne"/>
              </a:rPr>
              <a:t> </a:t>
            </a:r>
            <a:r>
              <a:rPr lang="de-DE" altLang="de-DE" sz="2600" dirty="0" err="1">
                <a:solidFill>
                  <a:srgbClr val="0B49CB"/>
                </a:solidFill>
                <a:latin typeface="Söhne"/>
              </a:rPr>
              <a:t>of</a:t>
            </a:r>
            <a:r>
              <a:rPr lang="de-DE" altLang="de-DE" sz="2600" dirty="0">
                <a:solidFill>
                  <a:srgbClr val="0B49CB"/>
                </a:solidFill>
                <a:latin typeface="Söhne"/>
              </a:rPr>
              <a:t> </a:t>
            </a:r>
            <a:r>
              <a:rPr lang="de-DE" altLang="de-DE" sz="2600" dirty="0" err="1">
                <a:solidFill>
                  <a:srgbClr val="0B49CB"/>
                </a:solidFill>
                <a:latin typeface="Söhne"/>
              </a:rPr>
              <a:t>payload</a:t>
            </a:r>
            <a:r>
              <a:rPr lang="de-DE" altLang="de-DE" sz="2600" dirty="0">
                <a:solidFill>
                  <a:srgbClr val="0B49CB"/>
                </a:solidFill>
                <a:latin typeface="Söhne"/>
              </a:rPr>
              <a:t>.</a:t>
            </a:r>
          </a:p>
          <a:p>
            <a:pPr marR="0" lvl="0" algn="l" defTabSz="914400" rtl="0" eaLnBrk="0" fontAlgn="base" latinLnBrk="0" hangingPunct="0">
              <a:lnSpc>
                <a:spcPct val="170000"/>
              </a:lnSpc>
              <a:spcBef>
                <a:spcPct val="0"/>
              </a:spcBef>
              <a:spcAft>
                <a:spcPct val="0"/>
              </a:spcAft>
              <a:buClrTx/>
              <a:buSzTx/>
              <a:buFont typeface="Symbol" panose="05050102010706020507" pitchFamily="18" charset="2"/>
              <a:buChar char="-"/>
              <a:tabLst/>
            </a:pPr>
            <a:r>
              <a:rPr lang="de-DE" altLang="de-DE" sz="2600" dirty="0" err="1">
                <a:solidFill>
                  <a:srgbClr val="0B49CB"/>
                </a:solidFill>
                <a:latin typeface="Söhne"/>
              </a:rPr>
              <a:t>Created</a:t>
            </a:r>
            <a:r>
              <a:rPr lang="de-DE" altLang="de-DE" sz="2600" dirty="0">
                <a:solidFill>
                  <a:srgbClr val="0B49CB"/>
                </a:solidFill>
                <a:latin typeface="Söhne"/>
              </a:rPr>
              <a:t> a </a:t>
            </a:r>
            <a:r>
              <a:rPr lang="de-DE" altLang="de-DE" sz="2600" dirty="0" err="1">
                <a:solidFill>
                  <a:srgbClr val="0B49CB"/>
                </a:solidFill>
                <a:latin typeface="Söhne"/>
              </a:rPr>
              <a:t>scatter</a:t>
            </a:r>
            <a:r>
              <a:rPr lang="de-DE" altLang="de-DE" sz="2600" dirty="0">
                <a:solidFill>
                  <a:srgbClr val="0B49CB"/>
                </a:solidFill>
                <a:latin typeface="Söhne"/>
              </a:rPr>
              <a:t> </a:t>
            </a:r>
            <a:r>
              <a:rPr lang="de-DE" altLang="de-DE" sz="2600" dirty="0" err="1">
                <a:solidFill>
                  <a:srgbClr val="0B49CB"/>
                </a:solidFill>
                <a:latin typeface="Söhne"/>
              </a:rPr>
              <a:t>plot</a:t>
            </a:r>
            <a:r>
              <a:rPr lang="de-DE" altLang="de-DE" sz="2600" dirty="0">
                <a:solidFill>
                  <a:srgbClr val="0B49CB"/>
                </a:solidFill>
                <a:latin typeface="Söhne"/>
              </a:rPr>
              <a:t> </a:t>
            </a:r>
            <a:r>
              <a:rPr lang="de-DE" altLang="de-DE" sz="2600" dirty="0" err="1">
                <a:solidFill>
                  <a:srgbClr val="0B49CB"/>
                </a:solidFill>
                <a:latin typeface="Söhne"/>
              </a:rPr>
              <a:t>to</a:t>
            </a:r>
            <a:r>
              <a:rPr lang="de-DE" altLang="de-DE" sz="2600" dirty="0">
                <a:solidFill>
                  <a:srgbClr val="0B49CB"/>
                </a:solidFill>
                <a:latin typeface="Söhne"/>
              </a:rPr>
              <a:t> </a:t>
            </a:r>
            <a:r>
              <a:rPr lang="de-DE" altLang="de-DE" sz="2600" dirty="0" err="1">
                <a:solidFill>
                  <a:srgbClr val="0B49CB"/>
                </a:solidFill>
                <a:latin typeface="Söhne"/>
              </a:rPr>
              <a:t>show</a:t>
            </a:r>
            <a:r>
              <a:rPr lang="de-DE" altLang="de-DE" sz="2600" dirty="0">
                <a:solidFill>
                  <a:srgbClr val="0B49CB"/>
                </a:solidFill>
                <a:latin typeface="Söhne"/>
              </a:rPr>
              <a:t> </a:t>
            </a:r>
            <a:r>
              <a:rPr lang="de-DE" altLang="de-DE" sz="2600" dirty="0" err="1">
                <a:solidFill>
                  <a:srgbClr val="0B49CB"/>
                </a:solidFill>
                <a:latin typeface="Söhne"/>
              </a:rPr>
              <a:t>the</a:t>
            </a:r>
            <a:r>
              <a:rPr lang="de-DE" altLang="de-DE" sz="2600" dirty="0">
                <a:solidFill>
                  <a:srgbClr val="0B49CB"/>
                </a:solidFill>
                <a:latin typeface="Söhne"/>
              </a:rPr>
              <a:t> </a:t>
            </a:r>
            <a:r>
              <a:rPr lang="de-DE" altLang="de-DE" sz="2600" dirty="0" err="1">
                <a:solidFill>
                  <a:srgbClr val="0B49CB"/>
                </a:solidFill>
                <a:latin typeface="Söhne"/>
              </a:rPr>
              <a:t>relationship</a:t>
            </a:r>
            <a:r>
              <a:rPr lang="de-DE" altLang="de-DE" sz="2600" dirty="0">
                <a:solidFill>
                  <a:srgbClr val="0B49CB"/>
                </a:solidFill>
                <a:latin typeface="Söhne"/>
              </a:rPr>
              <a:t> </a:t>
            </a:r>
            <a:r>
              <a:rPr lang="de-DE" altLang="de-DE" sz="2600" dirty="0" err="1">
                <a:solidFill>
                  <a:srgbClr val="0B49CB"/>
                </a:solidFill>
                <a:latin typeface="Söhne"/>
              </a:rPr>
              <a:t>between</a:t>
            </a:r>
            <a:r>
              <a:rPr lang="de-DE" altLang="de-DE" sz="2600" dirty="0">
                <a:solidFill>
                  <a:srgbClr val="0B49CB"/>
                </a:solidFill>
                <a:latin typeface="Söhne"/>
              </a:rPr>
              <a:t> launch </a:t>
            </a:r>
            <a:r>
              <a:rPr lang="de-DE" altLang="de-DE" sz="2600" dirty="0" err="1">
                <a:solidFill>
                  <a:srgbClr val="0B49CB"/>
                </a:solidFill>
                <a:latin typeface="Söhne"/>
              </a:rPr>
              <a:t>outcomes</a:t>
            </a:r>
            <a:r>
              <a:rPr lang="de-DE" altLang="de-DE" sz="2600" dirty="0">
                <a:solidFill>
                  <a:srgbClr val="0B49CB"/>
                </a:solidFill>
                <a:latin typeface="Söhne"/>
              </a:rPr>
              <a:t> and </a:t>
            </a:r>
            <a:r>
              <a:rPr lang="de-DE" altLang="de-DE" sz="2600" dirty="0" err="1">
                <a:solidFill>
                  <a:srgbClr val="0B49CB"/>
                </a:solidFill>
                <a:latin typeface="Söhne"/>
              </a:rPr>
              <a:t>payload</a:t>
            </a:r>
            <a:r>
              <a:rPr lang="de-DE" altLang="de-DE" sz="2600" dirty="0">
                <a:solidFill>
                  <a:srgbClr val="0B49CB"/>
                </a:solidFill>
                <a:latin typeface="Söhne"/>
              </a:rPr>
              <a:t> </a:t>
            </a:r>
            <a:r>
              <a:rPr lang="de-DE" altLang="de-DE" sz="2600" dirty="0" err="1">
                <a:solidFill>
                  <a:srgbClr val="0B49CB"/>
                </a:solidFill>
                <a:latin typeface="Söhne"/>
              </a:rPr>
              <a:t>for</a:t>
            </a:r>
            <a:r>
              <a:rPr lang="de-DE" altLang="de-DE" sz="2600" dirty="0">
                <a:solidFill>
                  <a:srgbClr val="0B49CB"/>
                </a:solidFill>
                <a:latin typeface="Söhne"/>
              </a:rPr>
              <a:t> </a:t>
            </a:r>
            <a:r>
              <a:rPr lang="de-DE" altLang="de-DE" sz="2600" dirty="0" err="1">
                <a:solidFill>
                  <a:srgbClr val="0B49CB"/>
                </a:solidFill>
                <a:latin typeface="Söhne"/>
              </a:rPr>
              <a:t>various</a:t>
            </a:r>
            <a:r>
              <a:rPr lang="de-DE" altLang="de-DE" sz="2600" dirty="0">
                <a:solidFill>
                  <a:srgbClr val="0B49CB"/>
                </a:solidFill>
                <a:latin typeface="Söhne"/>
              </a:rPr>
              <a:t> </a:t>
            </a:r>
            <a:r>
              <a:rPr lang="de-DE" altLang="de-DE" sz="2600" dirty="0" err="1">
                <a:solidFill>
                  <a:srgbClr val="0B49CB"/>
                </a:solidFill>
                <a:latin typeface="Söhne"/>
              </a:rPr>
              <a:t>booster</a:t>
            </a:r>
            <a:r>
              <a:rPr lang="de-DE" altLang="de-DE" sz="2600" dirty="0">
                <a:solidFill>
                  <a:srgbClr val="0B49CB"/>
                </a:solidFill>
                <a:latin typeface="Söhne"/>
              </a:rPr>
              <a:t> </a:t>
            </a:r>
            <a:r>
              <a:rPr lang="de-DE" altLang="de-DE" sz="2600" dirty="0" err="1">
                <a:solidFill>
                  <a:srgbClr val="0B49CB"/>
                </a:solidFill>
                <a:latin typeface="Söhne"/>
              </a:rPr>
              <a:t>versions</a:t>
            </a:r>
            <a:r>
              <a:rPr lang="de-DE" altLang="de-DE" sz="2600" dirty="0">
                <a:solidFill>
                  <a:srgbClr val="0B49CB"/>
                </a:solidFill>
                <a:latin typeface="Söhne"/>
              </a:rPr>
              <a:t>. </a:t>
            </a:r>
            <a:br>
              <a:rPr lang="de-DE" altLang="de-DE" sz="2600" dirty="0">
                <a:solidFill>
                  <a:srgbClr val="0B49CB"/>
                </a:solidFill>
                <a:latin typeface="Söhne"/>
              </a:rPr>
            </a:br>
            <a:r>
              <a:rPr lang="de-DE" altLang="de-DE" sz="2600" dirty="0">
                <a:solidFill>
                  <a:srgbClr val="0B49CB"/>
                </a:solidFill>
                <a:latin typeface="Söhne"/>
              </a:rPr>
              <a:t>This </a:t>
            </a:r>
            <a:r>
              <a:rPr lang="de-DE" altLang="de-DE" sz="2600" dirty="0" err="1">
                <a:solidFill>
                  <a:srgbClr val="0B49CB"/>
                </a:solidFill>
                <a:latin typeface="Söhne"/>
              </a:rPr>
              <a:t>ebables</a:t>
            </a:r>
            <a:r>
              <a:rPr lang="de-DE" altLang="de-DE" sz="2600" dirty="0">
                <a:solidFill>
                  <a:srgbClr val="0B49CB"/>
                </a:solidFill>
                <a:latin typeface="Söhne"/>
              </a:rPr>
              <a:t> </a:t>
            </a:r>
            <a:r>
              <a:rPr lang="de-DE" altLang="de-DE" sz="2600" dirty="0" err="1">
                <a:solidFill>
                  <a:srgbClr val="0B49CB"/>
                </a:solidFill>
                <a:latin typeface="Söhne"/>
              </a:rPr>
              <a:t>to</a:t>
            </a:r>
            <a:r>
              <a:rPr lang="de-DE" altLang="de-DE" sz="2600" dirty="0">
                <a:solidFill>
                  <a:srgbClr val="0B49CB"/>
                </a:solidFill>
                <a:latin typeface="Söhne"/>
              </a:rPr>
              <a:t> </a:t>
            </a:r>
            <a:r>
              <a:rPr lang="de-DE" altLang="de-DE" sz="2600" dirty="0" err="1">
                <a:solidFill>
                  <a:srgbClr val="0B49CB"/>
                </a:solidFill>
                <a:latin typeface="Söhne"/>
              </a:rPr>
              <a:t>understand</a:t>
            </a:r>
            <a:r>
              <a:rPr lang="de-DE" altLang="de-DE" sz="2600" dirty="0">
                <a:solidFill>
                  <a:srgbClr val="0B49CB"/>
                </a:solidFill>
                <a:latin typeface="Söhne"/>
              </a:rPr>
              <a:t> </a:t>
            </a:r>
            <a:r>
              <a:rPr lang="de-DE" altLang="de-DE" sz="2600" dirty="0" err="1">
                <a:solidFill>
                  <a:srgbClr val="0B49CB"/>
                </a:solidFill>
                <a:latin typeface="Söhne"/>
              </a:rPr>
              <a:t>how</a:t>
            </a:r>
            <a:r>
              <a:rPr lang="de-DE" altLang="de-DE" sz="2600" dirty="0">
                <a:solidFill>
                  <a:srgbClr val="0B49CB"/>
                </a:solidFill>
                <a:latin typeface="Söhne"/>
              </a:rPr>
              <a:t> </a:t>
            </a:r>
            <a:r>
              <a:rPr lang="de-DE" altLang="de-DE" sz="2600" dirty="0" err="1">
                <a:solidFill>
                  <a:srgbClr val="0B49CB"/>
                </a:solidFill>
                <a:latin typeface="Söhne"/>
              </a:rPr>
              <a:t>booster</a:t>
            </a:r>
            <a:r>
              <a:rPr lang="de-DE" altLang="de-DE" sz="2600" dirty="0">
                <a:solidFill>
                  <a:srgbClr val="0B49CB"/>
                </a:solidFill>
                <a:latin typeface="Söhne"/>
              </a:rPr>
              <a:t> </a:t>
            </a:r>
            <a:r>
              <a:rPr lang="de-DE" altLang="de-DE" sz="2600" dirty="0" err="1">
                <a:solidFill>
                  <a:srgbClr val="0B49CB"/>
                </a:solidFill>
                <a:latin typeface="Söhne"/>
              </a:rPr>
              <a:t>types</a:t>
            </a:r>
            <a:r>
              <a:rPr lang="de-DE" altLang="de-DE" sz="2600" dirty="0">
                <a:solidFill>
                  <a:srgbClr val="0B49CB"/>
                </a:solidFill>
                <a:latin typeface="Söhne"/>
              </a:rPr>
              <a:t> </a:t>
            </a:r>
            <a:r>
              <a:rPr lang="de-DE" altLang="de-DE" sz="2600" dirty="0" err="1">
                <a:solidFill>
                  <a:srgbClr val="0B49CB"/>
                </a:solidFill>
                <a:latin typeface="Söhne"/>
              </a:rPr>
              <a:t>affect</a:t>
            </a:r>
            <a:r>
              <a:rPr lang="de-DE" altLang="de-DE" sz="2600" dirty="0">
                <a:solidFill>
                  <a:srgbClr val="0B49CB"/>
                </a:solidFill>
                <a:latin typeface="Söhne"/>
              </a:rPr>
              <a:t> </a:t>
            </a:r>
            <a:r>
              <a:rPr lang="de-DE" altLang="de-DE" sz="2600" dirty="0" err="1">
                <a:solidFill>
                  <a:srgbClr val="0B49CB"/>
                </a:solidFill>
                <a:latin typeface="Söhne"/>
              </a:rPr>
              <a:t>associated</a:t>
            </a:r>
            <a:r>
              <a:rPr lang="de-DE" altLang="de-DE" sz="2600" dirty="0">
                <a:solidFill>
                  <a:srgbClr val="0B49CB"/>
                </a:solidFill>
                <a:latin typeface="Söhne"/>
              </a:rPr>
              <a:t> </a:t>
            </a:r>
            <a:r>
              <a:rPr lang="de-DE" altLang="de-DE" sz="2600" dirty="0" err="1">
                <a:solidFill>
                  <a:srgbClr val="0B49CB"/>
                </a:solidFill>
                <a:latin typeface="Söhne"/>
              </a:rPr>
              <a:t>to</a:t>
            </a:r>
            <a:r>
              <a:rPr lang="de-DE" altLang="de-DE" sz="2600" dirty="0">
                <a:solidFill>
                  <a:srgbClr val="0B49CB"/>
                </a:solidFill>
                <a:latin typeface="Söhne"/>
              </a:rPr>
              <a:t> </a:t>
            </a:r>
            <a:r>
              <a:rPr lang="de-DE" altLang="de-DE" sz="2600" dirty="0" err="1">
                <a:solidFill>
                  <a:srgbClr val="0B49CB"/>
                </a:solidFill>
                <a:latin typeface="Söhne"/>
              </a:rPr>
              <a:t>success</a:t>
            </a:r>
            <a:r>
              <a:rPr lang="de-DE" altLang="de-DE" sz="2600" dirty="0">
                <a:solidFill>
                  <a:srgbClr val="0B49CB"/>
                </a:solidFill>
                <a:latin typeface="Söhne"/>
              </a:rPr>
              <a:t> </a:t>
            </a:r>
            <a:r>
              <a:rPr lang="de-DE" altLang="de-DE" sz="2600" dirty="0" err="1">
                <a:solidFill>
                  <a:srgbClr val="0B49CB"/>
                </a:solidFill>
                <a:latin typeface="Söhne"/>
              </a:rPr>
              <a:t>rates</a:t>
            </a:r>
            <a:r>
              <a:rPr lang="de-DE" altLang="de-DE" sz="2600" dirty="0">
                <a:solidFill>
                  <a:srgbClr val="0B49CB"/>
                </a:solidFill>
                <a:latin typeface="Söhne"/>
              </a:rPr>
              <a:t>.</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Content Placeholder 4">
            <a:extLst>
              <a:ext uri="{FF2B5EF4-FFF2-40B4-BE49-F238E27FC236}">
                <a16:creationId xmlns:a16="http://schemas.microsoft.com/office/drawing/2014/main" id="{F06D0FF2-1E05-6558-F10E-11FF842731AE}"/>
              </a:ext>
            </a:extLst>
          </p:cNvPr>
          <p:cNvSpPr txBox="1">
            <a:spLocks/>
          </p:cNvSpPr>
          <p:nvPr/>
        </p:nvSpPr>
        <p:spPr>
          <a:xfrm>
            <a:off x="4127500" y="6023726"/>
            <a:ext cx="6815210" cy="767942"/>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link to the notebook is </a:t>
            </a:r>
            <a:r>
              <a:rPr lang="en-US" sz="1600" dirty="0">
                <a:hlinkClick r:id="rId3"/>
              </a:rPr>
              <a:t>https://github.com/sebnotch/presi-and-code-data-science/blob/main/spacex_dash_app.py</a:t>
            </a:r>
            <a:endParaRPr lang="en-US" sz="1600" dirty="0">
              <a:solidFill>
                <a:srgbClr val="0B49CB"/>
              </a:solidFill>
            </a:endParaRPr>
          </a:p>
          <a:p>
            <a:endParaRPr lang="en-US" dirty="0"/>
          </a:p>
          <a:p>
            <a:endParaRPr lang="en-US" dirty="0"/>
          </a:p>
        </p:txBody>
      </p:sp>
    </p:spTree>
    <p:extLst>
      <p:ext uri="{BB962C8B-B14F-4D97-AF65-F5344CB8AC3E}">
        <p14:creationId xmlns:p14="http://schemas.microsoft.com/office/powerpoint/2010/main" val="2868033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474142" y="6014341"/>
            <a:ext cx="2743200" cy="401638"/>
          </a:xfrm>
        </p:spPr>
        <p:txBody>
          <a:bodyPr/>
          <a:lstStyle/>
          <a:p>
            <a:fld id="{5075537C-CA84-1446-933C-8E9D027F9201}" type="slidenum">
              <a:rPr lang="en-US" smtClean="0"/>
              <a:t>18</a:t>
            </a:fld>
            <a:endParaRPr lang="en-US"/>
          </a:p>
        </p:txBody>
      </p:sp>
      <p:sp>
        <p:nvSpPr>
          <p:cNvPr id="5" name="Content Placeholder 4"/>
          <p:cNvSpPr>
            <a:spLocks noGrp="1"/>
          </p:cNvSpPr>
          <p:nvPr>
            <p:ph idx="4294967295"/>
          </p:nvPr>
        </p:nvSpPr>
        <p:spPr>
          <a:xfrm>
            <a:off x="876691" y="1608243"/>
            <a:ext cx="9745589" cy="4351338"/>
          </a:xfrm>
          <a:prstGeom prst="rect">
            <a:avLst/>
          </a:prstGeom>
        </p:spPr>
        <p:txBody>
          <a:bodyPr>
            <a:normAutofit fontScale="92500" lnSpcReduction="10000"/>
          </a:bodyPr>
          <a:lstStyle/>
          <a:p>
            <a:pPr algn="l">
              <a:buFont typeface="+mj-lt"/>
              <a:buAutoNum type="arabicPeriod"/>
            </a:pPr>
            <a:r>
              <a:rPr lang="en-US" sz="1800" dirty="0">
                <a:solidFill>
                  <a:srgbClr val="0B49CB"/>
                </a:solidFill>
                <a:latin typeface="Söhne"/>
              </a:rPr>
              <a:t>Loaded the data with </a:t>
            </a:r>
            <a:r>
              <a:rPr lang="en-US" sz="1800" dirty="0" err="1">
                <a:solidFill>
                  <a:srgbClr val="0B49CB"/>
                </a:solidFill>
                <a:latin typeface="Söhne"/>
              </a:rPr>
              <a:t>numpy</a:t>
            </a:r>
            <a:r>
              <a:rPr lang="en-US" sz="1800" dirty="0">
                <a:solidFill>
                  <a:srgbClr val="0B49CB"/>
                </a:solidFill>
                <a:latin typeface="Söhne"/>
              </a:rPr>
              <a:t> and pandas.</a:t>
            </a:r>
          </a:p>
          <a:p>
            <a:pPr algn="l">
              <a:buFont typeface="+mj-lt"/>
              <a:buAutoNum type="arabicPeriod"/>
            </a:pPr>
            <a:r>
              <a:rPr lang="en-US" sz="1800" dirty="0">
                <a:solidFill>
                  <a:srgbClr val="0B49CB"/>
                </a:solidFill>
                <a:latin typeface="Söhne"/>
              </a:rPr>
              <a:t>Transformed data into NumPy arrays.</a:t>
            </a:r>
          </a:p>
          <a:p>
            <a:pPr algn="l">
              <a:buFont typeface="+mj-lt"/>
              <a:buAutoNum type="arabicPeriod"/>
            </a:pPr>
            <a:r>
              <a:rPr lang="en-US" sz="1800" dirty="0">
                <a:solidFill>
                  <a:srgbClr val="0B49CB"/>
                </a:solidFill>
                <a:latin typeface="Söhne"/>
              </a:rPr>
              <a:t>Divided the dataset into training and testing sets.</a:t>
            </a:r>
          </a:p>
          <a:p>
            <a:pPr algn="l">
              <a:buFont typeface="+mj-lt"/>
              <a:buAutoNum type="arabicPeriod"/>
            </a:pPr>
            <a:r>
              <a:rPr lang="en-US" sz="1800" dirty="0">
                <a:solidFill>
                  <a:srgbClr val="0B49CB"/>
                </a:solidFill>
                <a:latin typeface="Söhne"/>
              </a:rPr>
              <a:t>Developed multiple machine learning models.</a:t>
            </a:r>
          </a:p>
          <a:p>
            <a:pPr algn="l">
              <a:buFont typeface="+mj-lt"/>
              <a:buAutoNum type="arabicPeriod"/>
            </a:pPr>
            <a:r>
              <a:rPr lang="en-US" sz="1800" dirty="0">
                <a:solidFill>
                  <a:srgbClr val="0B49CB"/>
                </a:solidFill>
                <a:latin typeface="Söhne"/>
              </a:rPr>
              <a:t>Tuned model hyperparameters </a:t>
            </a:r>
            <a:br>
              <a:rPr lang="en-US" sz="1800" dirty="0">
                <a:solidFill>
                  <a:srgbClr val="0B49CB"/>
                </a:solidFill>
                <a:latin typeface="Söhne"/>
              </a:rPr>
            </a:br>
            <a:r>
              <a:rPr lang="en-US" sz="1800" dirty="0">
                <a:solidFill>
                  <a:srgbClr val="0B49CB"/>
                </a:solidFill>
                <a:latin typeface="Söhne"/>
              </a:rPr>
              <a:t>using </a:t>
            </a:r>
            <a:r>
              <a:rPr lang="en-US" sz="1800" dirty="0" err="1">
                <a:solidFill>
                  <a:srgbClr val="0B49CB"/>
                </a:solidFill>
                <a:latin typeface="Söhne"/>
              </a:rPr>
              <a:t>GridSearchCV</a:t>
            </a:r>
            <a:r>
              <a:rPr lang="en-US" sz="1800" dirty="0">
                <a:solidFill>
                  <a:srgbClr val="0B49CB"/>
                </a:solidFill>
                <a:latin typeface="Söhne"/>
              </a:rPr>
              <a:t> and trained the models.</a:t>
            </a:r>
            <a:br>
              <a:rPr lang="en-US" sz="1800" dirty="0">
                <a:solidFill>
                  <a:srgbClr val="0B49CB"/>
                </a:solidFill>
                <a:latin typeface="Söhne"/>
              </a:rPr>
            </a:br>
            <a:endParaRPr lang="en-US" sz="1800" dirty="0">
              <a:solidFill>
                <a:srgbClr val="0B49CB"/>
              </a:solidFill>
              <a:latin typeface="Söhne"/>
            </a:endParaRPr>
          </a:p>
          <a:p>
            <a:pPr algn="l">
              <a:buFont typeface="+mj-lt"/>
              <a:buAutoNum type="arabicPeriod"/>
            </a:pPr>
            <a:r>
              <a:rPr lang="en-US" sz="1800" dirty="0">
                <a:solidFill>
                  <a:srgbClr val="0B49CB"/>
                </a:solidFill>
                <a:latin typeface="Söhne"/>
              </a:rPr>
              <a:t>Measured model performance using accuracy.</a:t>
            </a:r>
          </a:p>
          <a:p>
            <a:pPr algn="l">
              <a:buFont typeface="+mj-lt"/>
              <a:buAutoNum type="arabicPeriod"/>
            </a:pPr>
            <a:r>
              <a:rPr lang="en-US" sz="1800" dirty="0">
                <a:solidFill>
                  <a:srgbClr val="0B49CB"/>
                </a:solidFill>
                <a:latin typeface="Söhne"/>
              </a:rPr>
              <a:t>Applied feature engineering to improve model performance.</a:t>
            </a:r>
          </a:p>
          <a:p>
            <a:pPr algn="l">
              <a:buFont typeface="+mj-lt"/>
              <a:buAutoNum type="arabicPeriod"/>
            </a:pPr>
            <a:r>
              <a:rPr lang="en-US" sz="1800" dirty="0">
                <a:solidFill>
                  <a:srgbClr val="0B49CB"/>
                </a:solidFill>
                <a:latin typeface="Söhne"/>
              </a:rPr>
              <a:t>Determine optimum hyperparameters for each algorithm</a:t>
            </a:r>
          </a:p>
          <a:p>
            <a:pPr algn="l">
              <a:buFont typeface="+mj-lt"/>
              <a:buAutoNum type="arabicPeriod"/>
            </a:pPr>
            <a:r>
              <a:rPr lang="en-US" sz="1800" dirty="0">
                <a:solidFill>
                  <a:srgbClr val="0B49CB"/>
                </a:solidFill>
                <a:latin typeface="Söhne"/>
              </a:rPr>
              <a:t>Fine-tuned algorithms for better results.</a:t>
            </a:r>
          </a:p>
          <a:p>
            <a:pPr algn="l">
              <a:buFont typeface="+mj-lt"/>
              <a:buAutoNum type="arabicPeriod"/>
            </a:pPr>
            <a:r>
              <a:rPr lang="en-US" sz="1800" dirty="0">
                <a:solidFill>
                  <a:srgbClr val="0B49CB"/>
                </a:solidFill>
                <a:latin typeface="Söhne"/>
              </a:rPr>
              <a:t>Plot the confusion matrix</a:t>
            </a:r>
            <a:br>
              <a:rPr lang="en-US" sz="1800" dirty="0">
                <a:solidFill>
                  <a:srgbClr val="0B49CB"/>
                </a:solidFill>
                <a:latin typeface="Söhne"/>
              </a:rPr>
            </a:br>
            <a:endParaRPr lang="en-US" sz="1800" dirty="0">
              <a:solidFill>
                <a:srgbClr val="0B49CB"/>
              </a:solidFill>
              <a:latin typeface="Söhne"/>
            </a:endParaRPr>
          </a:p>
          <a:p>
            <a:pPr algn="l">
              <a:buFont typeface="+mj-lt"/>
              <a:buAutoNum type="arabicPeriod"/>
            </a:pPr>
            <a:r>
              <a:rPr lang="en-US" sz="1800" dirty="0">
                <a:solidFill>
                  <a:srgbClr val="0B49CB"/>
                </a:solidFill>
                <a:latin typeface="Söhne"/>
              </a:rPr>
              <a:t>Identified the classification model with the highest accuracy.</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48A8ECB1-73C3-427F-D526-DBAA076513C1}"/>
              </a:ext>
            </a:extLst>
          </p:cNvPr>
          <p:cNvSpPr txBox="1">
            <a:spLocks/>
          </p:cNvSpPr>
          <p:nvPr/>
        </p:nvSpPr>
        <p:spPr>
          <a:xfrm>
            <a:off x="876691" y="6176964"/>
            <a:ext cx="7750696" cy="595182"/>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link to the notebook is </a:t>
            </a:r>
            <a:r>
              <a:rPr lang="en-US" sz="1600" dirty="0">
                <a:hlinkClick r:id="rId3"/>
              </a:rPr>
              <a:t>https://github.com/sebnotch/presi-and-code-data-science/blob/main/SpaceX_Machine_Learning_Prediction_Part_5.jupyterlite.ipynb</a:t>
            </a:r>
            <a:endParaRPr lang="en-US" sz="1600" dirty="0">
              <a:solidFill>
                <a:srgbClr val="0B49CB"/>
              </a:solidFill>
            </a:endParaRPr>
          </a:p>
        </p:txBody>
      </p:sp>
      <p:sp>
        <p:nvSpPr>
          <p:cNvPr id="8" name="Geschweifte Klammer rechts 7">
            <a:extLst>
              <a:ext uri="{FF2B5EF4-FFF2-40B4-BE49-F238E27FC236}">
                <a16:creationId xmlns:a16="http://schemas.microsoft.com/office/drawing/2014/main" id="{B1909170-22F8-AB6B-20F8-3788808DA395}"/>
              </a:ext>
            </a:extLst>
          </p:cNvPr>
          <p:cNvSpPr/>
          <p:nvPr/>
        </p:nvSpPr>
        <p:spPr>
          <a:xfrm>
            <a:off x="6792630" y="1668781"/>
            <a:ext cx="266700" cy="18632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Geschweifte Klammer rechts 8">
            <a:extLst>
              <a:ext uri="{FF2B5EF4-FFF2-40B4-BE49-F238E27FC236}">
                <a16:creationId xmlns:a16="http://schemas.microsoft.com/office/drawing/2014/main" id="{56006B61-3878-FF68-8BBC-44E37FA8FADE}"/>
              </a:ext>
            </a:extLst>
          </p:cNvPr>
          <p:cNvSpPr/>
          <p:nvPr/>
        </p:nvSpPr>
        <p:spPr>
          <a:xfrm>
            <a:off x="6792630" y="3756277"/>
            <a:ext cx="266700" cy="1315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Geschweifte Klammer rechts 9">
            <a:extLst>
              <a:ext uri="{FF2B5EF4-FFF2-40B4-BE49-F238E27FC236}">
                <a16:creationId xmlns:a16="http://schemas.microsoft.com/office/drawing/2014/main" id="{C9E93594-6ABF-2F54-7BBE-2BF432472A00}"/>
              </a:ext>
            </a:extLst>
          </p:cNvPr>
          <p:cNvSpPr/>
          <p:nvPr/>
        </p:nvSpPr>
        <p:spPr>
          <a:xfrm>
            <a:off x="6796439" y="5257647"/>
            <a:ext cx="266700" cy="5773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2111F436-C9E5-247E-A42C-5B79419AC1AA}"/>
              </a:ext>
            </a:extLst>
          </p:cNvPr>
          <p:cNvSpPr txBox="1"/>
          <p:nvPr/>
        </p:nvSpPr>
        <p:spPr>
          <a:xfrm>
            <a:off x="7072096" y="2380887"/>
            <a:ext cx="4243213" cy="369332"/>
          </a:xfrm>
          <a:prstGeom prst="rect">
            <a:avLst/>
          </a:prstGeom>
          <a:noFill/>
        </p:spPr>
        <p:txBody>
          <a:bodyPr wrap="none" rtlCol="0">
            <a:spAutoFit/>
          </a:bodyPr>
          <a:lstStyle/>
          <a:p>
            <a:r>
              <a:rPr lang="en-US" b="1" i="0" dirty="0">
                <a:solidFill>
                  <a:srgbClr val="0B49CB"/>
                </a:solidFill>
                <a:effectLst/>
                <a:latin typeface="Söhne"/>
              </a:rPr>
              <a:t>Data Preparation and Model Development</a:t>
            </a:r>
            <a:endParaRPr lang="de-DE" dirty="0">
              <a:solidFill>
                <a:srgbClr val="0B49CB"/>
              </a:solidFill>
            </a:endParaRPr>
          </a:p>
        </p:txBody>
      </p:sp>
      <p:sp>
        <p:nvSpPr>
          <p:cNvPr id="12" name="Textfeld 11">
            <a:extLst>
              <a:ext uri="{FF2B5EF4-FFF2-40B4-BE49-F238E27FC236}">
                <a16:creationId xmlns:a16="http://schemas.microsoft.com/office/drawing/2014/main" id="{0AB49F5C-48C3-22F4-63E4-95F4B20E956F}"/>
              </a:ext>
            </a:extLst>
          </p:cNvPr>
          <p:cNvSpPr txBox="1"/>
          <p:nvPr/>
        </p:nvSpPr>
        <p:spPr>
          <a:xfrm>
            <a:off x="7140676" y="4188353"/>
            <a:ext cx="4297971" cy="369332"/>
          </a:xfrm>
          <a:prstGeom prst="rect">
            <a:avLst/>
          </a:prstGeom>
          <a:noFill/>
        </p:spPr>
        <p:txBody>
          <a:bodyPr wrap="none" rtlCol="0">
            <a:spAutoFit/>
          </a:bodyPr>
          <a:lstStyle/>
          <a:p>
            <a:r>
              <a:rPr lang="de-DE" b="1" i="0" dirty="0">
                <a:solidFill>
                  <a:srgbClr val="0B49CB"/>
                </a:solidFill>
                <a:effectLst/>
                <a:latin typeface="Söhne"/>
              </a:rPr>
              <a:t>Model Evaluation and Model </a:t>
            </a:r>
            <a:r>
              <a:rPr lang="de-DE" b="1" i="0" dirty="0" err="1">
                <a:solidFill>
                  <a:srgbClr val="0B49CB"/>
                </a:solidFill>
                <a:effectLst/>
                <a:latin typeface="Söhne"/>
              </a:rPr>
              <a:t>Improvement</a:t>
            </a:r>
            <a:endParaRPr lang="de-DE" dirty="0">
              <a:solidFill>
                <a:srgbClr val="0B49CB"/>
              </a:solidFill>
            </a:endParaRPr>
          </a:p>
        </p:txBody>
      </p:sp>
      <p:sp>
        <p:nvSpPr>
          <p:cNvPr id="13" name="Textfeld 12">
            <a:extLst>
              <a:ext uri="{FF2B5EF4-FFF2-40B4-BE49-F238E27FC236}">
                <a16:creationId xmlns:a16="http://schemas.microsoft.com/office/drawing/2014/main" id="{A8BEE22A-FDB9-E070-72EA-E65CC4814F2F}"/>
              </a:ext>
            </a:extLst>
          </p:cNvPr>
          <p:cNvSpPr txBox="1"/>
          <p:nvPr/>
        </p:nvSpPr>
        <p:spPr>
          <a:xfrm>
            <a:off x="7194016" y="5361633"/>
            <a:ext cx="2241319" cy="369332"/>
          </a:xfrm>
          <a:prstGeom prst="rect">
            <a:avLst/>
          </a:prstGeom>
          <a:noFill/>
        </p:spPr>
        <p:txBody>
          <a:bodyPr wrap="none" rtlCol="0">
            <a:spAutoFit/>
          </a:bodyPr>
          <a:lstStyle/>
          <a:p>
            <a:r>
              <a:rPr lang="de-DE" b="1" i="0" dirty="0">
                <a:solidFill>
                  <a:srgbClr val="0B49CB"/>
                </a:solidFill>
                <a:effectLst/>
                <a:latin typeface="Söhne"/>
              </a:rPr>
              <a:t>Final Model </a:t>
            </a:r>
            <a:r>
              <a:rPr lang="de-DE" b="1" i="0" dirty="0" err="1">
                <a:solidFill>
                  <a:srgbClr val="0B49CB"/>
                </a:solidFill>
                <a:effectLst/>
                <a:latin typeface="Söhne"/>
              </a:rPr>
              <a:t>Selection</a:t>
            </a:r>
            <a:endParaRPr lang="de-DE" dirty="0">
              <a:solidFill>
                <a:srgbClr val="0B49C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0B49CB"/>
                </a:solidFill>
                <a:latin typeface="Abadi" panose="020B0604020104020204" pitchFamily="34" charset="0"/>
              </a:rPr>
              <a:t>Exploratory data analysis results</a:t>
            </a:r>
          </a:p>
          <a:p>
            <a:pPr lvl="1">
              <a:lnSpc>
                <a:spcPct val="100000"/>
              </a:lnSpc>
              <a:spcBef>
                <a:spcPts val="1400"/>
              </a:spcBef>
              <a:buFont typeface="Symbol" panose="05050102010706020507" pitchFamily="18" charset="2"/>
              <a:buChar char="-"/>
            </a:pPr>
            <a:r>
              <a:rPr lang="en-US" sz="1700" dirty="0">
                <a:solidFill>
                  <a:srgbClr val="0B49CB"/>
                </a:solidFill>
                <a:latin typeface="Söhne"/>
              </a:rPr>
              <a:t>Patterns within the data were identified</a:t>
            </a:r>
          </a:p>
          <a:p>
            <a:pPr lvl="1">
              <a:lnSpc>
                <a:spcPct val="100000"/>
              </a:lnSpc>
              <a:spcBef>
                <a:spcPts val="1400"/>
              </a:spcBef>
              <a:buFont typeface="Symbol" panose="05050102010706020507" pitchFamily="18" charset="2"/>
              <a:buChar char="-"/>
            </a:pPr>
            <a:r>
              <a:rPr lang="en-US" sz="1700" dirty="0">
                <a:solidFill>
                  <a:srgbClr val="0B49CB"/>
                </a:solidFill>
                <a:latin typeface="Söhne"/>
              </a:rPr>
              <a:t>There are clearly success driving parameters</a:t>
            </a:r>
          </a:p>
          <a:p>
            <a:pPr>
              <a:lnSpc>
                <a:spcPct val="100000"/>
              </a:lnSpc>
              <a:spcBef>
                <a:spcPts val="1400"/>
              </a:spcBef>
            </a:pPr>
            <a:r>
              <a:rPr lang="en-US" sz="2200" dirty="0">
                <a:solidFill>
                  <a:srgbClr val="0B49CB"/>
                </a:solidFill>
                <a:latin typeface="Abadi" panose="020B0604020104020204" pitchFamily="34" charset="0"/>
              </a:rPr>
              <a:t>Interactive analytics demo in screenshots</a:t>
            </a:r>
          </a:p>
          <a:p>
            <a:pPr lvl="1">
              <a:lnSpc>
                <a:spcPct val="100000"/>
              </a:lnSpc>
              <a:spcBef>
                <a:spcPts val="1400"/>
              </a:spcBef>
              <a:buFont typeface="Symbol" panose="05050102010706020507" pitchFamily="18" charset="2"/>
              <a:buChar char="-"/>
            </a:pPr>
            <a:r>
              <a:rPr lang="en-US" sz="1700" dirty="0">
                <a:solidFill>
                  <a:srgbClr val="0B49CB"/>
                </a:solidFill>
                <a:latin typeface="Söhne"/>
              </a:rPr>
              <a:t>Visualization is an important part of the approach</a:t>
            </a:r>
          </a:p>
          <a:p>
            <a:pPr>
              <a:lnSpc>
                <a:spcPct val="100000"/>
              </a:lnSpc>
              <a:spcBef>
                <a:spcPts val="1400"/>
              </a:spcBef>
            </a:pPr>
            <a:r>
              <a:rPr lang="en-US" sz="2200" dirty="0">
                <a:solidFill>
                  <a:srgbClr val="0B49CB"/>
                </a:solidFill>
                <a:latin typeface="Abadi" panose="020B0604020104020204" pitchFamily="34" charset="0"/>
              </a:rPr>
              <a:t>Predictive analysis results</a:t>
            </a:r>
          </a:p>
          <a:p>
            <a:pPr lvl="1">
              <a:lnSpc>
                <a:spcPct val="100000"/>
              </a:lnSpc>
              <a:spcBef>
                <a:spcPts val="1400"/>
              </a:spcBef>
              <a:buFont typeface="Symbol" panose="05050102010706020507" pitchFamily="18" charset="2"/>
              <a:buChar char="-"/>
            </a:pPr>
            <a:r>
              <a:rPr lang="en-US" sz="1700" dirty="0">
                <a:solidFill>
                  <a:srgbClr val="0B49CB"/>
                </a:solidFill>
                <a:latin typeface="Söhne"/>
              </a:rPr>
              <a:t>Predictions could clearly be established at a high confidence rate</a:t>
            </a: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buFont typeface="Symbol" panose="05050102010706020507" pitchFamily="18" charset="2"/>
              <a:buChar char="-"/>
            </a:pPr>
            <a:r>
              <a:rPr lang="en-US" sz="2200" dirty="0">
                <a:solidFill>
                  <a:srgbClr val="1C7DDB"/>
                </a:solidFill>
                <a:latin typeface="Abadi"/>
              </a:rPr>
              <a:t>Executive Summary</a:t>
            </a:r>
          </a:p>
          <a:p>
            <a:pPr>
              <a:lnSpc>
                <a:spcPct val="100000"/>
              </a:lnSpc>
              <a:spcBef>
                <a:spcPts val="1400"/>
              </a:spcBef>
              <a:buFont typeface="Symbol" panose="05050102010706020507" pitchFamily="18" charset="2"/>
              <a:buChar char="-"/>
            </a:pPr>
            <a:r>
              <a:rPr lang="en-US" sz="2200" dirty="0">
                <a:solidFill>
                  <a:srgbClr val="1C7DDB"/>
                </a:solidFill>
                <a:latin typeface="Abadi"/>
              </a:rPr>
              <a:t>Introduction</a:t>
            </a:r>
          </a:p>
          <a:p>
            <a:pPr>
              <a:lnSpc>
                <a:spcPct val="100000"/>
              </a:lnSpc>
              <a:spcBef>
                <a:spcPts val="1400"/>
              </a:spcBef>
              <a:buFont typeface="Symbol" panose="05050102010706020507" pitchFamily="18" charset="2"/>
              <a:buChar char="-"/>
            </a:pPr>
            <a:r>
              <a:rPr lang="en-US" sz="2200" dirty="0">
                <a:solidFill>
                  <a:srgbClr val="1C7DDB"/>
                </a:solidFill>
                <a:latin typeface="Abadi"/>
              </a:rPr>
              <a:t>Methodology</a:t>
            </a:r>
          </a:p>
          <a:p>
            <a:pPr>
              <a:lnSpc>
                <a:spcPct val="100000"/>
              </a:lnSpc>
              <a:spcBef>
                <a:spcPts val="1400"/>
              </a:spcBef>
              <a:buFont typeface="Symbol" panose="05050102010706020507" pitchFamily="18" charset="2"/>
              <a:buChar char="-"/>
            </a:pPr>
            <a:r>
              <a:rPr lang="en-US" sz="2200" dirty="0">
                <a:solidFill>
                  <a:srgbClr val="1C7DDB"/>
                </a:solidFill>
                <a:latin typeface="Abadi"/>
              </a:rPr>
              <a:t>Results</a:t>
            </a:r>
          </a:p>
          <a:p>
            <a:pPr>
              <a:lnSpc>
                <a:spcPct val="100000"/>
              </a:lnSpc>
              <a:spcBef>
                <a:spcPts val="1400"/>
              </a:spcBef>
              <a:buFont typeface="Symbol" panose="05050102010706020507" pitchFamily="18" charset="2"/>
              <a:buChar char="-"/>
            </a:pPr>
            <a:r>
              <a:rPr lang="en-US" sz="2200" dirty="0">
                <a:solidFill>
                  <a:srgbClr val="1C7DDB"/>
                </a:solidFill>
                <a:latin typeface="Abadi"/>
              </a:rPr>
              <a:t>Conclusion</a:t>
            </a:r>
          </a:p>
          <a:p>
            <a:pPr>
              <a:lnSpc>
                <a:spcPct val="100000"/>
              </a:lnSpc>
              <a:spcBef>
                <a:spcPts val="1400"/>
              </a:spcBef>
              <a:buFont typeface="Symbol" panose="05050102010706020507" pitchFamily="18" charset="2"/>
              <a:buChar char="-"/>
            </a:pPr>
            <a:r>
              <a:rPr lang="en-US" sz="2200" dirty="0">
                <a:solidFill>
                  <a:srgbClr val="1C7DDB"/>
                </a:solidFill>
                <a:latin typeface="Abadi"/>
              </a:rPr>
              <a:t>Open Questions</a:t>
            </a:r>
          </a:p>
          <a:p>
            <a:pPr>
              <a:lnSpc>
                <a:spcPct val="100000"/>
              </a:lnSpc>
              <a:spcBef>
                <a:spcPts val="1400"/>
              </a:spcBef>
              <a:buFont typeface="Symbol" panose="05050102010706020507" pitchFamily="18" charset="2"/>
              <a:buChar char="-"/>
            </a:pPr>
            <a:r>
              <a:rPr lang="en-US" sz="2200" dirty="0">
                <a:solidFill>
                  <a:srgbClr val="1C7DDB"/>
                </a:solidFill>
                <a:latin typeface="Abadi"/>
              </a:rPr>
              <a:t>Outlook and Proposals</a:t>
            </a:r>
          </a:p>
          <a:p>
            <a:pPr>
              <a:lnSpc>
                <a:spcPct val="100000"/>
              </a:lnSpc>
              <a:spcBef>
                <a:spcPts val="1400"/>
              </a:spcBef>
              <a:buFont typeface="Symbol" panose="05050102010706020507" pitchFamily="18" charset="2"/>
              <a:buChar char="-"/>
            </a:pPr>
            <a:r>
              <a:rPr lang="en-US" sz="2200" dirty="0">
                <a:solidFill>
                  <a:srgbClr val="1C7DDB"/>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FF0000"/>
              </a:solidFill>
            </a:endParaRPr>
          </a:p>
        </p:txBody>
      </p:sp>
      <p:pic>
        <p:nvPicPr>
          <p:cNvPr id="7" name="Grafik 6">
            <a:extLst>
              <a:ext uri="{FF2B5EF4-FFF2-40B4-BE49-F238E27FC236}">
                <a16:creationId xmlns:a16="http://schemas.microsoft.com/office/drawing/2014/main" id="{79AEFA4C-F8B7-C788-8E3C-6ED7AB054470}"/>
              </a:ext>
            </a:extLst>
          </p:cNvPr>
          <p:cNvPicPr>
            <a:picLocks noChangeAspect="1"/>
          </p:cNvPicPr>
          <p:nvPr/>
        </p:nvPicPr>
        <p:blipFill>
          <a:blip r:embed="rId3"/>
          <a:stretch>
            <a:fillRect/>
          </a:stretch>
        </p:blipFill>
        <p:spPr>
          <a:xfrm>
            <a:off x="2498144" y="1722486"/>
            <a:ext cx="7388703" cy="3413028"/>
          </a:xfrm>
          <a:prstGeom prst="rect">
            <a:avLst/>
          </a:prstGeom>
        </p:spPr>
      </p:pic>
      <p:sp>
        <p:nvSpPr>
          <p:cNvPr id="9" name="Textfeld 8">
            <a:extLst>
              <a:ext uri="{FF2B5EF4-FFF2-40B4-BE49-F238E27FC236}">
                <a16:creationId xmlns:a16="http://schemas.microsoft.com/office/drawing/2014/main" id="{C8392073-BFA9-CC63-ABA7-40D52CBAFC52}"/>
              </a:ext>
            </a:extLst>
          </p:cNvPr>
          <p:cNvSpPr txBox="1"/>
          <p:nvPr/>
        </p:nvSpPr>
        <p:spPr>
          <a:xfrm flipH="1">
            <a:off x="3528057" y="5211211"/>
            <a:ext cx="5581550" cy="369332"/>
          </a:xfrm>
          <a:prstGeom prst="rect">
            <a:avLst/>
          </a:prstGeom>
          <a:noFill/>
        </p:spPr>
        <p:txBody>
          <a:bodyPr wrap="square" rtlCol="0">
            <a:spAutoFit/>
          </a:bodyPr>
          <a:lstStyle/>
          <a:p>
            <a:r>
              <a:rPr lang="en-CA" sz="1800" dirty="0">
                <a:solidFill>
                  <a:srgbClr val="0B49CB"/>
                </a:solidFill>
                <a:latin typeface="Abadi" panose="020B0604020104020204" pitchFamily="34" charset="0"/>
              </a:rPr>
              <a:t>Diagram: scatter plot of Flight Number vs. Launch Site</a:t>
            </a:r>
            <a:endParaRPr lang="de-DE" dirty="0"/>
          </a:p>
        </p:txBody>
      </p:sp>
      <p:sp>
        <p:nvSpPr>
          <p:cNvPr id="10" name="Textfeld 9">
            <a:extLst>
              <a:ext uri="{FF2B5EF4-FFF2-40B4-BE49-F238E27FC236}">
                <a16:creationId xmlns:a16="http://schemas.microsoft.com/office/drawing/2014/main" id="{3C6CCAF0-298A-6208-5075-6E3CE3D8222A}"/>
              </a:ext>
            </a:extLst>
          </p:cNvPr>
          <p:cNvSpPr txBox="1"/>
          <p:nvPr/>
        </p:nvSpPr>
        <p:spPr>
          <a:xfrm>
            <a:off x="2437596" y="5656240"/>
            <a:ext cx="7938392" cy="1093273"/>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err="1">
                <a:solidFill>
                  <a:srgbClr val="0B49CB"/>
                </a:solidFill>
              </a:rPr>
              <a:t>Conclusion</a:t>
            </a:r>
            <a:r>
              <a:rPr lang="de-DE" dirty="0">
                <a:solidFill>
                  <a:srgbClr val="0B49CB"/>
                </a:solidFill>
              </a:rPr>
              <a:t>:   </a:t>
            </a:r>
            <a:r>
              <a:rPr lang="de-DE" dirty="0">
                <a:solidFill>
                  <a:srgbClr val="0B49CB"/>
                </a:solidFill>
                <a:sym typeface="Wingdings" panose="05000000000000000000" pitchFamily="2" charset="2"/>
              </a:rPr>
              <a:t> </a:t>
            </a:r>
            <a:r>
              <a:rPr lang="en-US" dirty="0">
                <a:solidFill>
                  <a:srgbClr val="0B49CB"/>
                </a:solidFill>
              </a:rPr>
              <a:t>Initial flights show a higher incidence of failure,	      whereas later flights generally achieve more success,</a:t>
            </a:r>
            <a:br>
              <a:rPr lang="en-US" dirty="0">
                <a:solidFill>
                  <a:srgbClr val="0B49CB"/>
                </a:solidFill>
              </a:rPr>
            </a:br>
            <a:r>
              <a:rPr lang="en-US" dirty="0">
                <a:solidFill>
                  <a:srgbClr val="0B49CB"/>
                </a:solidFill>
              </a:rPr>
              <a:t>	      independent of the launch site</a:t>
            </a:r>
            <a:endParaRPr lang="de-DE" dirty="0">
              <a:solidFill>
                <a:srgbClr val="0B49CB"/>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9" name="Grafik 8">
            <a:extLst>
              <a:ext uri="{FF2B5EF4-FFF2-40B4-BE49-F238E27FC236}">
                <a16:creationId xmlns:a16="http://schemas.microsoft.com/office/drawing/2014/main" id="{03C17F3A-5628-A174-D10C-9715D9B8A84E}"/>
              </a:ext>
            </a:extLst>
          </p:cNvPr>
          <p:cNvPicPr>
            <a:picLocks noChangeAspect="1"/>
          </p:cNvPicPr>
          <p:nvPr/>
        </p:nvPicPr>
        <p:blipFill>
          <a:blip r:embed="rId3"/>
          <a:stretch>
            <a:fillRect/>
          </a:stretch>
        </p:blipFill>
        <p:spPr>
          <a:xfrm>
            <a:off x="2194951" y="1307584"/>
            <a:ext cx="8084820" cy="3903627"/>
          </a:xfrm>
          <a:prstGeom prst="rect">
            <a:avLst/>
          </a:prstGeom>
        </p:spPr>
      </p:pic>
      <p:sp>
        <p:nvSpPr>
          <p:cNvPr id="10" name="Textfeld 9">
            <a:extLst>
              <a:ext uri="{FF2B5EF4-FFF2-40B4-BE49-F238E27FC236}">
                <a16:creationId xmlns:a16="http://schemas.microsoft.com/office/drawing/2014/main" id="{F4814B7D-84A8-8615-4D0F-EFBAAB6280A7}"/>
              </a:ext>
            </a:extLst>
          </p:cNvPr>
          <p:cNvSpPr txBox="1"/>
          <p:nvPr/>
        </p:nvSpPr>
        <p:spPr>
          <a:xfrm flipH="1">
            <a:off x="3528057" y="5211211"/>
            <a:ext cx="5581550" cy="369332"/>
          </a:xfrm>
          <a:prstGeom prst="rect">
            <a:avLst/>
          </a:prstGeom>
          <a:noFill/>
        </p:spPr>
        <p:txBody>
          <a:bodyPr wrap="square" rtlCol="0">
            <a:spAutoFit/>
          </a:bodyPr>
          <a:lstStyle/>
          <a:p>
            <a:r>
              <a:rPr lang="en-CA" sz="1800" dirty="0">
                <a:solidFill>
                  <a:srgbClr val="0B49CB"/>
                </a:solidFill>
                <a:latin typeface="Abadi" panose="020B0604020104020204" pitchFamily="34" charset="0"/>
              </a:rPr>
              <a:t>Diagram: scatter plot of Pay Load vs. Launch Site</a:t>
            </a:r>
            <a:endParaRPr lang="de-DE" dirty="0"/>
          </a:p>
        </p:txBody>
      </p:sp>
      <p:sp>
        <p:nvSpPr>
          <p:cNvPr id="11" name="Textfeld 10">
            <a:extLst>
              <a:ext uri="{FF2B5EF4-FFF2-40B4-BE49-F238E27FC236}">
                <a16:creationId xmlns:a16="http://schemas.microsoft.com/office/drawing/2014/main" id="{CE3DD46C-769C-C966-E32D-F961ACB4D0DB}"/>
              </a:ext>
            </a:extLst>
          </p:cNvPr>
          <p:cNvSpPr txBox="1"/>
          <p:nvPr/>
        </p:nvSpPr>
        <p:spPr>
          <a:xfrm>
            <a:off x="906780" y="5656240"/>
            <a:ext cx="9989820" cy="1093273"/>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err="1">
                <a:solidFill>
                  <a:srgbClr val="0B49CB"/>
                </a:solidFill>
              </a:rPr>
              <a:t>Conclusion</a:t>
            </a:r>
            <a:r>
              <a:rPr lang="de-DE" dirty="0">
                <a:solidFill>
                  <a:srgbClr val="0B49CB"/>
                </a:solidFill>
              </a:rPr>
              <a:t>:   </a:t>
            </a:r>
            <a:r>
              <a:rPr lang="de-DE" dirty="0">
                <a:solidFill>
                  <a:srgbClr val="0B49CB"/>
                </a:solidFill>
                <a:sym typeface="Wingdings" panose="05000000000000000000" pitchFamily="2" charset="2"/>
              </a:rPr>
              <a:t> </a:t>
            </a:r>
            <a:r>
              <a:rPr lang="en-US" dirty="0">
                <a:solidFill>
                  <a:srgbClr val="0B49CB"/>
                </a:solidFill>
              </a:rPr>
              <a:t>Conclusion: Larger payloads usually lead to more successful launches, regardless of where they launch from. However, the CCAFS SLC 40 site shows the highest success rates with heavy payloads.</a:t>
            </a:r>
            <a:endParaRPr lang="de-DE" dirty="0">
              <a:solidFill>
                <a:srgbClr val="0B49C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Grafik 5">
            <a:extLst>
              <a:ext uri="{FF2B5EF4-FFF2-40B4-BE49-F238E27FC236}">
                <a16:creationId xmlns:a16="http://schemas.microsoft.com/office/drawing/2014/main" id="{7F216B5D-9082-8D13-F033-7E7829E2E16B}"/>
              </a:ext>
            </a:extLst>
          </p:cNvPr>
          <p:cNvPicPr>
            <a:picLocks noChangeAspect="1"/>
          </p:cNvPicPr>
          <p:nvPr/>
        </p:nvPicPr>
        <p:blipFill>
          <a:blip r:embed="rId3"/>
          <a:stretch>
            <a:fillRect/>
          </a:stretch>
        </p:blipFill>
        <p:spPr>
          <a:xfrm>
            <a:off x="4011930" y="1509711"/>
            <a:ext cx="3604260" cy="3499136"/>
          </a:xfrm>
          <a:prstGeom prst="rect">
            <a:avLst/>
          </a:prstGeom>
        </p:spPr>
      </p:pic>
      <p:sp>
        <p:nvSpPr>
          <p:cNvPr id="7" name="Textfeld 6">
            <a:extLst>
              <a:ext uri="{FF2B5EF4-FFF2-40B4-BE49-F238E27FC236}">
                <a16:creationId xmlns:a16="http://schemas.microsoft.com/office/drawing/2014/main" id="{C5C50D24-FD2A-8719-56FF-C614A5635164}"/>
              </a:ext>
            </a:extLst>
          </p:cNvPr>
          <p:cNvSpPr txBox="1"/>
          <p:nvPr/>
        </p:nvSpPr>
        <p:spPr>
          <a:xfrm flipH="1">
            <a:off x="3261357" y="4944013"/>
            <a:ext cx="5581550" cy="369332"/>
          </a:xfrm>
          <a:prstGeom prst="rect">
            <a:avLst/>
          </a:prstGeom>
          <a:noFill/>
        </p:spPr>
        <p:txBody>
          <a:bodyPr wrap="square" rtlCol="0">
            <a:spAutoFit/>
          </a:bodyPr>
          <a:lstStyle/>
          <a:p>
            <a:r>
              <a:rPr lang="en-CA" sz="1800" dirty="0">
                <a:solidFill>
                  <a:srgbClr val="0B49CB"/>
                </a:solidFill>
                <a:latin typeface="Abadi" panose="020B0604020104020204" pitchFamily="34" charset="0"/>
              </a:rPr>
              <a:t>Diagram: bar chart of Success Rate vs. Orbit Type</a:t>
            </a:r>
            <a:endParaRPr lang="de-DE" dirty="0"/>
          </a:p>
        </p:txBody>
      </p:sp>
      <p:sp>
        <p:nvSpPr>
          <p:cNvPr id="8" name="Textfeld 7">
            <a:extLst>
              <a:ext uri="{FF2B5EF4-FFF2-40B4-BE49-F238E27FC236}">
                <a16:creationId xmlns:a16="http://schemas.microsoft.com/office/drawing/2014/main" id="{81FBA898-97AC-4104-4D23-0A6194C2A703}"/>
              </a:ext>
            </a:extLst>
          </p:cNvPr>
          <p:cNvSpPr txBox="1"/>
          <p:nvPr/>
        </p:nvSpPr>
        <p:spPr>
          <a:xfrm>
            <a:off x="1661160" y="5684520"/>
            <a:ext cx="8107680" cy="805913"/>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err="1">
                <a:solidFill>
                  <a:srgbClr val="0B49CB"/>
                </a:solidFill>
              </a:rPr>
              <a:t>Conclusion</a:t>
            </a:r>
            <a:r>
              <a:rPr lang="de-DE" dirty="0">
                <a:solidFill>
                  <a:srgbClr val="0B49CB"/>
                </a:solidFill>
              </a:rPr>
              <a:t>:   </a:t>
            </a:r>
            <a:r>
              <a:rPr lang="de-DE" dirty="0">
                <a:solidFill>
                  <a:srgbClr val="0B49CB"/>
                </a:solidFill>
                <a:sym typeface="Wingdings" panose="05000000000000000000" pitchFamily="2" charset="2"/>
              </a:rPr>
              <a:t> ES-L1, GEO, HEO, SSO </a:t>
            </a:r>
            <a:r>
              <a:rPr lang="de-DE" dirty="0" err="1">
                <a:solidFill>
                  <a:srgbClr val="0B49CB"/>
                </a:solidFill>
                <a:sym typeface="Wingdings" panose="05000000000000000000" pitchFamily="2" charset="2"/>
              </a:rPr>
              <a:t>have</a:t>
            </a:r>
            <a:r>
              <a:rPr lang="de-DE" dirty="0">
                <a:solidFill>
                  <a:srgbClr val="0B49CB"/>
                </a:solidFill>
                <a:sym typeface="Wingdings" panose="05000000000000000000" pitchFamily="2" charset="2"/>
              </a:rPr>
              <a:t> </a:t>
            </a:r>
            <a:r>
              <a:rPr lang="de-DE" dirty="0" err="1">
                <a:solidFill>
                  <a:srgbClr val="0B49CB"/>
                </a:solidFill>
                <a:sym typeface="Wingdings" panose="05000000000000000000" pitchFamily="2" charset="2"/>
              </a:rPr>
              <a:t>biggest</a:t>
            </a:r>
            <a:r>
              <a:rPr lang="de-DE" dirty="0">
                <a:solidFill>
                  <a:srgbClr val="0B49CB"/>
                </a:solidFill>
                <a:sym typeface="Wingdings" panose="05000000000000000000" pitchFamily="2" charset="2"/>
              </a:rPr>
              <a:t> </a:t>
            </a:r>
            <a:r>
              <a:rPr lang="de-DE" dirty="0" err="1">
                <a:solidFill>
                  <a:srgbClr val="0B49CB"/>
                </a:solidFill>
                <a:sym typeface="Wingdings" panose="05000000000000000000" pitchFamily="2" charset="2"/>
              </a:rPr>
              <a:t>success</a:t>
            </a:r>
            <a:r>
              <a:rPr lang="de-DE" dirty="0">
                <a:solidFill>
                  <a:srgbClr val="0B49CB"/>
                </a:solidFill>
                <a:sym typeface="Wingdings" panose="05000000000000000000" pitchFamily="2" charset="2"/>
              </a:rPr>
              <a:t> rate,</a:t>
            </a:r>
            <a:br>
              <a:rPr lang="de-DE" dirty="0">
                <a:solidFill>
                  <a:srgbClr val="0B49CB"/>
                </a:solidFill>
                <a:sym typeface="Wingdings" panose="05000000000000000000" pitchFamily="2" charset="2"/>
              </a:rPr>
            </a:br>
            <a:r>
              <a:rPr lang="de-DE" dirty="0">
                <a:solidFill>
                  <a:srgbClr val="0B49CB"/>
                </a:solidFill>
                <a:sym typeface="Wingdings" panose="05000000000000000000" pitchFamily="2" charset="2"/>
              </a:rPr>
              <a:t>                        </a:t>
            </a:r>
            <a:r>
              <a:rPr lang="de-DE" dirty="0" err="1">
                <a:solidFill>
                  <a:srgbClr val="0B49CB"/>
                </a:solidFill>
                <a:sym typeface="Wingdings" panose="05000000000000000000" pitchFamily="2" charset="2"/>
              </a:rPr>
              <a:t>followed</a:t>
            </a:r>
            <a:r>
              <a:rPr lang="de-DE" dirty="0">
                <a:solidFill>
                  <a:srgbClr val="0B49CB"/>
                </a:solidFill>
                <a:sym typeface="Wingdings" panose="05000000000000000000" pitchFamily="2" charset="2"/>
              </a:rPr>
              <a:t> </a:t>
            </a:r>
            <a:r>
              <a:rPr lang="de-DE" dirty="0" err="1">
                <a:solidFill>
                  <a:srgbClr val="0B49CB"/>
                </a:solidFill>
                <a:sym typeface="Wingdings" panose="05000000000000000000" pitchFamily="2" charset="2"/>
              </a:rPr>
              <a:t>by</a:t>
            </a:r>
            <a:r>
              <a:rPr lang="de-DE" dirty="0">
                <a:solidFill>
                  <a:srgbClr val="0B49CB"/>
                </a:solidFill>
                <a:sym typeface="Wingdings" panose="05000000000000000000" pitchFamily="2" charset="2"/>
              </a:rPr>
              <a:t> VLEO </a:t>
            </a:r>
            <a:endParaRPr lang="de-DE" dirty="0">
              <a:solidFill>
                <a:srgbClr val="0B49C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Grafik 5">
            <a:extLst>
              <a:ext uri="{FF2B5EF4-FFF2-40B4-BE49-F238E27FC236}">
                <a16:creationId xmlns:a16="http://schemas.microsoft.com/office/drawing/2014/main" id="{1C77EADC-A41A-012D-A624-6E196240F189}"/>
              </a:ext>
            </a:extLst>
          </p:cNvPr>
          <p:cNvPicPr>
            <a:picLocks noChangeAspect="1"/>
          </p:cNvPicPr>
          <p:nvPr/>
        </p:nvPicPr>
        <p:blipFill>
          <a:blip r:embed="rId3"/>
          <a:stretch>
            <a:fillRect/>
          </a:stretch>
        </p:blipFill>
        <p:spPr>
          <a:xfrm>
            <a:off x="770011" y="1947028"/>
            <a:ext cx="4030027" cy="3520023"/>
          </a:xfrm>
          <a:prstGeom prst="rect">
            <a:avLst/>
          </a:prstGeom>
        </p:spPr>
      </p:pic>
      <p:sp>
        <p:nvSpPr>
          <p:cNvPr id="7" name="Textfeld 6">
            <a:extLst>
              <a:ext uri="{FF2B5EF4-FFF2-40B4-BE49-F238E27FC236}">
                <a16:creationId xmlns:a16="http://schemas.microsoft.com/office/drawing/2014/main" id="{F71B1AC8-45D6-318F-3F41-59E50A3A1F7B}"/>
              </a:ext>
            </a:extLst>
          </p:cNvPr>
          <p:cNvSpPr txBox="1"/>
          <p:nvPr/>
        </p:nvSpPr>
        <p:spPr>
          <a:xfrm flipH="1">
            <a:off x="152788" y="5496165"/>
            <a:ext cx="5581550" cy="369332"/>
          </a:xfrm>
          <a:prstGeom prst="rect">
            <a:avLst/>
          </a:prstGeom>
          <a:noFill/>
        </p:spPr>
        <p:txBody>
          <a:bodyPr wrap="square" rtlCol="0">
            <a:spAutoFit/>
          </a:bodyPr>
          <a:lstStyle/>
          <a:p>
            <a:r>
              <a:rPr lang="en-CA" sz="1800" dirty="0">
                <a:solidFill>
                  <a:srgbClr val="0B49CB"/>
                </a:solidFill>
                <a:latin typeface="Abadi" panose="020B0604020104020204" pitchFamily="34" charset="0"/>
              </a:rPr>
              <a:t>Diagram: scatter plot of Orbit Type vs Flight Number</a:t>
            </a:r>
            <a:endParaRPr lang="de-DE" dirty="0"/>
          </a:p>
        </p:txBody>
      </p:sp>
      <p:sp>
        <p:nvSpPr>
          <p:cNvPr id="8" name="Textfeld 7">
            <a:extLst>
              <a:ext uri="{FF2B5EF4-FFF2-40B4-BE49-F238E27FC236}">
                <a16:creationId xmlns:a16="http://schemas.microsoft.com/office/drawing/2014/main" id="{9C181EB1-6905-8CE2-0CD3-11F87A410B7B}"/>
              </a:ext>
            </a:extLst>
          </p:cNvPr>
          <p:cNvSpPr txBox="1"/>
          <p:nvPr/>
        </p:nvSpPr>
        <p:spPr>
          <a:xfrm>
            <a:off x="5575332" y="2177027"/>
            <a:ext cx="5882640" cy="3203199"/>
          </a:xfrm>
          <a:prstGeom prst="rect">
            <a:avLst/>
          </a:prstGeom>
          <a:noFill/>
          <a:ln>
            <a:no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buFont typeface="+mj-lt"/>
              <a:buAutoNum type="arabicPeriod"/>
            </a:pPr>
            <a:r>
              <a:rPr lang="en-US" sz="1800" dirty="0">
                <a:solidFill>
                  <a:srgbClr val="0B49CB"/>
                </a:solidFill>
              </a:rPr>
              <a:t>There is a continuous increase in successful launches for Low Earth Orbit (LEO) without exception.</a:t>
            </a:r>
          </a:p>
          <a:p>
            <a:pPr algn="l">
              <a:buFont typeface="+mj-lt"/>
              <a:buAutoNum type="arabicPeriod"/>
            </a:pPr>
            <a:r>
              <a:rPr lang="en-US" sz="1800" dirty="0">
                <a:solidFill>
                  <a:srgbClr val="0B49CB"/>
                </a:solidFill>
              </a:rPr>
              <a:t>Across all launch sites, there is a trend of improvement in the success rate of launches over time.</a:t>
            </a:r>
          </a:p>
          <a:p>
            <a:pPr algn="l">
              <a:buFont typeface="+mj-lt"/>
              <a:buAutoNum type="arabicPeriod"/>
            </a:pPr>
            <a:r>
              <a:rPr lang="en-US" sz="1800" dirty="0">
                <a:solidFill>
                  <a:srgbClr val="0B49CB"/>
                </a:solidFill>
              </a:rPr>
              <a:t>For specific orbits, namely ES-L1, SSO (Sun-Synchronous Orbit), HEO (Highly Elliptical Orbit), and GEO (Geostationary Orbit), there is a record of 100% success of all flights. However, these orbits account for a smaller proportion of the total number of launches.</a:t>
            </a:r>
          </a:p>
          <a:p>
            <a:endParaRPr lang="de-DE" dirty="0">
              <a:solidFill>
                <a:srgbClr val="0B49CB"/>
              </a:solidFill>
            </a:endParaRPr>
          </a:p>
        </p:txBody>
      </p:sp>
      <p:sp>
        <p:nvSpPr>
          <p:cNvPr id="2" name="Textfeld 1">
            <a:extLst>
              <a:ext uri="{FF2B5EF4-FFF2-40B4-BE49-F238E27FC236}">
                <a16:creationId xmlns:a16="http://schemas.microsoft.com/office/drawing/2014/main" id="{D43F0DA2-2AA4-304E-C6BE-BCB3C5B19195}"/>
              </a:ext>
            </a:extLst>
          </p:cNvPr>
          <p:cNvSpPr txBox="1"/>
          <p:nvPr/>
        </p:nvSpPr>
        <p:spPr>
          <a:xfrm>
            <a:off x="5575332" y="1800972"/>
            <a:ext cx="1252266" cy="369332"/>
          </a:xfrm>
          <a:prstGeom prst="rect">
            <a:avLst/>
          </a:prstGeom>
          <a:noFill/>
        </p:spPr>
        <p:txBody>
          <a:bodyPr wrap="none" rtlCol="0">
            <a:spAutoFit/>
          </a:bodyPr>
          <a:lstStyle/>
          <a:p>
            <a:r>
              <a:rPr lang="de-DE" dirty="0" err="1">
                <a:solidFill>
                  <a:srgbClr val="0B49CB"/>
                </a:solidFill>
                <a:latin typeface="Abadi" panose="020B0604020104020204" pitchFamily="34" charset="0"/>
              </a:rPr>
              <a:t>Conclusion</a:t>
            </a:r>
            <a:endParaRPr lang="de-DE" dirty="0">
              <a:solidFill>
                <a:srgbClr val="0B49CB"/>
              </a:solidFill>
              <a:latin typeface="Abadi" panose="020B0604020104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Grafik 5">
            <a:extLst>
              <a:ext uri="{FF2B5EF4-FFF2-40B4-BE49-F238E27FC236}">
                <a16:creationId xmlns:a16="http://schemas.microsoft.com/office/drawing/2014/main" id="{8D92653B-5A27-7581-430A-8DE2A0AFF8C4}"/>
              </a:ext>
            </a:extLst>
          </p:cNvPr>
          <p:cNvPicPr>
            <a:picLocks noChangeAspect="1"/>
          </p:cNvPicPr>
          <p:nvPr/>
        </p:nvPicPr>
        <p:blipFill>
          <a:blip r:embed="rId3"/>
          <a:stretch>
            <a:fillRect/>
          </a:stretch>
        </p:blipFill>
        <p:spPr>
          <a:xfrm>
            <a:off x="967740" y="2213014"/>
            <a:ext cx="6019800" cy="2828211"/>
          </a:xfrm>
          <a:prstGeom prst="rect">
            <a:avLst/>
          </a:prstGeom>
        </p:spPr>
      </p:pic>
      <p:sp>
        <p:nvSpPr>
          <p:cNvPr id="7" name="Textfeld 6">
            <a:extLst>
              <a:ext uri="{FF2B5EF4-FFF2-40B4-BE49-F238E27FC236}">
                <a16:creationId xmlns:a16="http://schemas.microsoft.com/office/drawing/2014/main" id="{8056D431-468A-05FF-4FD3-F2E8F4F0E6A3}"/>
              </a:ext>
            </a:extLst>
          </p:cNvPr>
          <p:cNvSpPr txBox="1"/>
          <p:nvPr/>
        </p:nvSpPr>
        <p:spPr>
          <a:xfrm flipH="1">
            <a:off x="1799099" y="5074743"/>
            <a:ext cx="4251572" cy="369332"/>
          </a:xfrm>
          <a:prstGeom prst="rect">
            <a:avLst/>
          </a:prstGeom>
          <a:noFill/>
        </p:spPr>
        <p:txBody>
          <a:bodyPr wrap="square" rtlCol="0">
            <a:spAutoFit/>
          </a:bodyPr>
          <a:lstStyle/>
          <a:p>
            <a:r>
              <a:rPr lang="en-CA" sz="1800" dirty="0">
                <a:solidFill>
                  <a:srgbClr val="0B49CB"/>
                </a:solidFill>
                <a:latin typeface="Abadi" panose="020B0604020104020204" pitchFamily="34" charset="0"/>
              </a:rPr>
              <a:t>Diagram: scatter plot of Payload vs Orbit</a:t>
            </a:r>
            <a:endParaRPr lang="de-DE" dirty="0"/>
          </a:p>
        </p:txBody>
      </p:sp>
      <p:sp>
        <p:nvSpPr>
          <p:cNvPr id="13" name="Rectangle 4">
            <a:extLst>
              <a:ext uri="{FF2B5EF4-FFF2-40B4-BE49-F238E27FC236}">
                <a16:creationId xmlns:a16="http://schemas.microsoft.com/office/drawing/2014/main" id="{6E532D70-2F5F-C5B9-5E94-8087B868D525}"/>
              </a:ext>
            </a:extLst>
          </p:cNvPr>
          <p:cNvSpPr>
            <a:spLocks noChangeArrowheads="1"/>
          </p:cNvSpPr>
          <p:nvPr/>
        </p:nvSpPr>
        <p:spPr bwMode="auto">
          <a:xfrm>
            <a:off x="0" y="0"/>
            <a:ext cx="3073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rgbClr val="000000"/>
                </a:solidFill>
                <a:effectLst/>
                <a:latin typeface="Söhne"/>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4" name="Textfeld 13">
            <a:extLst>
              <a:ext uri="{FF2B5EF4-FFF2-40B4-BE49-F238E27FC236}">
                <a16:creationId xmlns:a16="http://schemas.microsoft.com/office/drawing/2014/main" id="{537D2354-D1A5-6432-123B-D04836554086}"/>
              </a:ext>
            </a:extLst>
          </p:cNvPr>
          <p:cNvSpPr txBox="1"/>
          <p:nvPr/>
        </p:nvSpPr>
        <p:spPr>
          <a:xfrm>
            <a:off x="7117081" y="2055255"/>
            <a:ext cx="4472940"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de-DE" altLang="de-DE" sz="1800" b="0" i="0" u="none" strike="noStrike" cap="none" normalizeH="0" baseline="0" dirty="0">
                <a:ln>
                  <a:noFill/>
                </a:ln>
                <a:solidFill>
                  <a:srgbClr val="0B49CB"/>
                </a:solidFill>
                <a:effectLst/>
                <a:latin typeface="Söhne"/>
              </a:rPr>
              <a:t>Higher </a:t>
            </a:r>
            <a:r>
              <a:rPr kumimoji="0" lang="de-DE" altLang="de-DE" sz="1800" b="0" i="0" u="none" strike="noStrike" cap="none" normalizeH="0" baseline="0" dirty="0" err="1">
                <a:ln>
                  <a:noFill/>
                </a:ln>
                <a:solidFill>
                  <a:srgbClr val="0B49CB"/>
                </a:solidFill>
                <a:effectLst/>
                <a:latin typeface="Söhne"/>
              </a:rPr>
              <a:t>payloads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are</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often</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linked</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to</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higher</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success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rates</a:t>
            </a:r>
            <a:r>
              <a:rPr kumimoji="0" lang="de-DE" altLang="de-DE" sz="1800" b="0" i="0" u="none" strike="noStrike" cap="none" normalizeH="0" baseline="0" dirty="0">
                <a:ln>
                  <a:noFill/>
                </a:ln>
                <a:solidFill>
                  <a:srgbClr val="0B49CB"/>
                </a:solidFill>
                <a:effectLst/>
                <a:latin typeface="Söhne"/>
              </a:rPr>
              <a:t> in </a:t>
            </a:r>
            <a:r>
              <a:rPr kumimoji="0" lang="de-DE" altLang="de-DE" sz="1800" b="0" i="0" u="none" strike="noStrike" cap="none" normalizeH="0" baseline="0" dirty="0" err="1">
                <a:ln>
                  <a:noFill/>
                </a:ln>
                <a:solidFill>
                  <a:srgbClr val="0B49CB"/>
                </a:solidFill>
                <a:effectLst/>
                <a:latin typeface="Söhne"/>
              </a:rPr>
              <a:t>launches</a:t>
            </a:r>
            <a:r>
              <a:rPr kumimoji="0" lang="de-DE" altLang="de-DE" sz="1800" b="0" i="0" u="none" strike="noStrike" cap="none" normalizeH="0" baseline="0" dirty="0">
                <a:ln>
                  <a:noFill/>
                </a:ln>
                <a:solidFill>
                  <a:srgbClr val="0B49CB"/>
                </a:solidFill>
                <a:effectLst/>
                <a:latin typeface="Söhne"/>
              </a:rPr>
              <a:t>.</a:t>
            </a:r>
            <a:br>
              <a:rPr kumimoji="0" lang="de-DE" altLang="de-DE" sz="1800" b="0" i="0" u="none" strike="noStrike" cap="none" normalizeH="0" baseline="0" dirty="0">
                <a:ln>
                  <a:noFill/>
                </a:ln>
                <a:solidFill>
                  <a:srgbClr val="0B49CB"/>
                </a:solidFill>
                <a:effectLst/>
                <a:latin typeface="Söhne"/>
              </a:rPr>
            </a:br>
            <a:r>
              <a:rPr kumimoji="0" lang="de-DE" altLang="de-DE" sz="1800" b="0" i="0" u="none" strike="noStrike" cap="none" normalizeH="0" baseline="0" dirty="0">
                <a:ln>
                  <a:noFill/>
                </a:ln>
                <a:solidFill>
                  <a:srgbClr val="0B49CB"/>
                </a:solidFill>
                <a:effectLst/>
                <a:latin typeface="Söhne"/>
              </a:rPr>
              <a:t>At </a:t>
            </a:r>
            <a:r>
              <a:rPr kumimoji="0" lang="de-DE" altLang="de-DE" sz="1800" b="0" i="0" u="none" strike="noStrike" cap="none" normalizeH="0" baseline="0" dirty="0" err="1">
                <a:ln>
                  <a:noFill/>
                </a:ln>
                <a:solidFill>
                  <a:srgbClr val="0B49CB"/>
                </a:solidFill>
                <a:effectLst/>
                <a:latin typeface="Söhne"/>
              </a:rPr>
              <a:t>highest</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payloads</a:t>
            </a:r>
            <a:r>
              <a:rPr lang="de-DE" altLang="de-DE" dirty="0">
                <a:solidFill>
                  <a:srgbClr val="0B49CB"/>
                </a:solidFill>
                <a:latin typeface="Söhne"/>
              </a:rPr>
              <a:t>, </a:t>
            </a:r>
            <a:r>
              <a:rPr lang="de-DE" altLang="de-DE" dirty="0" err="1">
                <a:solidFill>
                  <a:srgbClr val="0B49CB"/>
                </a:solidFill>
                <a:latin typeface="Söhne"/>
              </a:rPr>
              <a:t>there</a:t>
            </a:r>
            <a:r>
              <a:rPr lang="de-DE" altLang="de-DE" dirty="0">
                <a:solidFill>
                  <a:srgbClr val="0B49CB"/>
                </a:solidFill>
                <a:latin typeface="Söhne"/>
              </a:rPr>
              <a:t> </a:t>
            </a:r>
            <a:r>
              <a:rPr lang="de-DE" altLang="de-DE" dirty="0" err="1">
                <a:solidFill>
                  <a:srgbClr val="0B49CB"/>
                </a:solidFill>
                <a:latin typeface="Söhne"/>
              </a:rPr>
              <a:t>is</a:t>
            </a:r>
            <a:r>
              <a:rPr lang="de-DE" altLang="de-DE" dirty="0">
                <a:solidFill>
                  <a:srgbClr val="0B49CB"/>
                </a:solidFill>
                <a:latin typeface="Söhne"/>
              </a:rPr>
              <a:t> </a:t>
            </a:r>
            <a:r>
              <a:rPr lang="de-DE" altLang="de-DE" dirty="0" err="1">
                <a:solidFill>
                  <a:srgbClr val="0B49CB"/>
                </a:solidFill>
                <a:latin typeface="Söhne"/>
              </a:rPr>
              <a:t>only</a:t>
            </a:r>
            <a:r>
              <a:rPr lang="de-DE" altLang="de-DE" dirty="0">
                <a:solidFill>
                  <a:srgbClr val="0B49CB"/>
                </a:solidFill>
                <a:latin typeface="Söhne"/>
              </a:rPr>
              <a:t> </a:t>
            </a:r>
            <a:r>
              <a:rPr lang="de-DE" altLang="de-DE" dirty="0" err="1">
                <a:solidFill>
                  <a:srgbClr val="0B49CB"/>
                </a:solidFill>
                <a:latin typeface="Söhne"/>
              </a:rPr>
              <a:t>one</a:t>
            </a:r>
            <a:r>
              <a:rPr lang="de-DE" altLang="de-DE" dirty="0">
                <a:solidFill>
                  <a:srgbClr val="0B49CB"/>
                </a:solidFill>
                <a:latin typeface="Söhne"/>
              </a:rPr>
              <a:t> </a:t>
            </a:r>
            <a:r>
              <a:rPr lang="de-DE" altLang="de-DE" dirty="0" err="1">
                <a:solidFill>
                  <a:srgbClr val="0B49CB"/>
                </a:solidFill>
                <a:latin typeface="Söhne"/>
              </a:rPr>
              <a:t>exception</a:t>
            </a:r>
            <a:r>
              <a:rPr lang="de-DE" altLang="de-DE" dirty="0">
                <a:solidFill>
                  <a:srgbClr val="0B49CB"/>
                </a:solidFill>
                <a:latin typeface="Söhne"/>
              </a:rPr>
              <a:t>.</a:t>
            </a:r>
            <a:endParaRPr kumimoji="0" lang="de-DE" altLang="de-DE" sz="1800" b="0" i="0" u="none" strike="noStrike" cap="none" normalizeH="0" baseline="0" dirty="0">
              <a:ln>
                <a:noFill/>
              </a:ln>
              <a:solidFill>
                <a:srgbClr val="0B49CB"/>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de-DE" altLang="de-DE" sz="1800" b="0" i="0" u="none" strike="noStrike" cap="none" normalizeH="0" baseline="0" dirty="0">
              <a:ln>
                <a:noFill/>
              </a:ln>
              <a:solidFill>
                <a:srgbClr val="0B49CB"/>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de-DE" altLang="de-DE" sz="1800" b="0" i="0" u="none" strike="noStrike" cap="none" normalizeH="0" baseline="0" dirty="0">
                <a:ln>
                  <a:noFill/>
                </a:ln>
                <a:solidFill>
                  <a:srgbClr val="0B49CB"/>
                </a:solidFill>
                <a:effectLst/>
                <a:latin typeface="Söhne"/>
              </a:rPr>
              <a:t>Orbits </a:t>
            </a:r>
            <a:r>
              <a:rPr lang="de-DE" altLang="de-DE" dirty="0">
                <a:solidFill>
                  <a:srgbClr val="0B49CB"/>
                </a:solidFill>
                <a:latin typeface="Söhne"/>
              </a:rPr>
              <a:t>like ES-L1, SSO, HEO, and GEO, </a:t>
            </a:r>
            <a:r>
              <a:rPr lang="de-DE" altLang="de-DE" dirty="0" err="1">
                <a:solidFill>
                  <a:srgbClr val="0B49CB"/>
                </a:solidFill>
                <a:latin typeface="Söhne"/>
              </a:rPr>
              <a:t>with</a:t>
            </a:r>
            <a:r>
              <a:rPr lang="de-DE" altLang="de-DE" dirty="0">
                <a:solidFill>
                  <a:srgbClr val="0B49CB"/>
                </a:solidFill>
                <a:latin typeface="Söhne"/>
              </a:rPr>
              <a:t> </a:t>
            </a:r>
            <a:r>
              <a:rPr kumimoji="0" lang="de-DE" altLang="de-DE" sz="1800" b="0" i="0" u="none" strike="noStrike" cap="none" normalizeH="0" baseline="0" dirty="0" err="1">
                <a:ln>
                  <a:noFill/>
                </a:ln>
                <a:solidFill>
                  <a:srgbClr val="0B49CB"/>
                </a:solidFill>
                <a:effectLst/>
                <a:latin typeface="Söhne"/>
              </a:rPr>
              <a:t>fewer</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flights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appear</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to</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be</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exceptions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to</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this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trend</a:t>
            </a:r>
            <a:r>
              <a:rPr kumimoji="0" lang="de-DE" altLang="de-DE" sz="1800" b="0" i="0" u="none" strike="noStrike" cap="none" normalizeH="0" baseline="0" dirty="0">
                <a:ln>
                  <a:noFill/>
                </a:ln>
                <a:solidFill>
                  <a:srgbClr val="0B49CB"/>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de-DE" altLang="de-DE" sz="1800" b="0" i="0" u="none" strike="noStrike" cap="none" normalizeH="0" baseline="0" dirty="0">
              <a:ln>
                <a:noFill/>
              </a:ln>
              <a:solidFill>
                <a:srgbClr val="0B49CB"/>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de-DE" altLang="de-DE" sz="1800" b="0" i="0" u="none" strike="noStrike" cap="none" normalizeH="0" baseline="0" dirty="0">
                <a:ln>
                  <a:noFill/>
                </a:ln>
                <a:solidFill>
                  <a:srgbClr val="0B49CB"/>
                </a:solidFill>
                <a:effectLst/>
                <a:latin typeface="Söhne"/>
              </a:rPr>
              <a:t>This </a:t>
            </a:r>
            <a:r>
              <a:rPr kumimoji="0" lang="de-DE" altLang="de-DE" sz="1800" b="0" i="0" u="none" strike="noStrike" cap="none" normalizeH="0" baseline="0" dirty="0" err="1">
                <a:ln>
                  <a:noFill/>
                </a:ln>
                <a:solidFill>
                  <a:srgbClr val="0B49CB"/>
                </a:solidFill>
                <a:effectLst/>
                <a:latin typeface="Söhne"/>
              </a:rPr>
              <a:t>suggests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that</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smaller</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payloads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might</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be</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used</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for</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some</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kind</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of</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test</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flights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while</a:t>
            </a:r>
            <a:r>
              <a:rPr kumimoji="0" lang="de-DE" altLang="de-DE" sz="1800" b="0" i="0" u="none" strike="noStrike" cap="none" normalizeH="0" baseline="0" dirty="0">
                <a:ln>
                  <a:noFill/>
                </a:ln>
                <a:solidFill>
                  <a:srgbClr val="0B49CB"/>
                </a:solidFill>
                <a:effectLst/>
                <a:latin typeface="Söhne"/>
              </a:rPr>
              <a:t> larger </a:t>
            </a:r>
            <a:r>
              <a:rPr kumimoji="0" lang="de-DE" altLang="de-DE" sz="1800" b="0" i="0" u="none" strike="noStrike" cap="none" normalizeH="0" baseline="0" dirty="0" err="1">
                <a:ln>
                  <a:noFill/>
                </a:ln>
                <a:solidFill>
                  <a:srgbClr val="0B49CB"/>
                </a:solidFill>
                <a:effectLst/>
                <a:latin typeface="Söhne"/>
              </a:rPr>
              <a:t>payloads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are</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intended</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for</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missions</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expected</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to</a:t>
            </a:r>
            <a:r>
              <a:rPr kumimoji="0" lang="de-DE" altLang="de-DE" sz="1800" b="0" i="0" u="none" strike="noStrike" cap="none" normalizeH="0" baseline="0" dirty="0">
                <a:ln>
                  <a:noFill/>
                </a:ln>
                <a:solidFill>
                  <a:srgbClr val="0B49CB"/>
                </a:solidFill>
                <a:effectLst/>
                <a:latin typeface="Söhne"/>
              </a:rPr>
              <a:t> </a:t>
            </a:r>
            <a:r>
              <a:rPr kumimoji="0" lang="de-DE" altLang="de-DE" sz="1800" b="0" i="0" u="none" strike="noStrike" cap="none" normalizeH="0" baseline="0" dirty="0" err="1">
                <a:ln>
                  <a:noFill/>
                </a:ln>
                <a:solidFill>
                  <a:srgbClr val="0B49CB"/>
                </a:solidFill>
                <a:effectLst/>
                <a:latin typeface="Söhne"/>
              </a:rPr>
              <a:t>succeed</a:t>
            </a:r>
            <a:r>
              <a:rPr kumimoji="0" lang="de-DE" altLang="de-DE" sz="1800" b="0" i="0" u="none" strike="noStrike" cap="none" normalizeH="0" baseline="0" dirty="0">
                <a:ln>
                  <a:noFill/>
                </a:ln>
                <a:solidFill>
                  <a:srgbClr val="0B49CB"/>
                </a:solidFill>
                <a:effectLst/>
                <a:latin typeface="Söhne"/>
              </a:rPr>
              <a:t>.</a:t>
            </a:r>
          </a:p>
          <a:p>
            <a:endParaRPr lang="de-DE" dirty="0"/>
          </a:p>
        </p:txBody>
      </p:sp>
      <p:sp>
        <p:nvSpPr>
          <p:cNvPr id="2" name="Textfeld 1">
            <a:extLst>
              <a:ext uri="{FF2B5EF4-FFF2-40B4-BE49-F238E27FC236}">
                <a16:creationId xmlns:a16="http://schemas.microsoft.com/office/drawing/2014/main" id="{6F4BA865-ACD1-413F-2A3A-5CEA9E42EB37}"/>
              </a:ext>
            </a:extLst>
          </p:cNvPr>
          <p:cNvSpPr txBox="1"/>
          <p:nvPr/>
        </p:nvSpPr>
        <p:spPr>
          <a:xfrm>
            <a:off x="7117081" y="1552750"/>
            <a:ext cx="1252266" cy="369332"/>
          </a:xfrm>
          <a:prstGeom prst="rect">
            <a:avLst/>
          </a:prstGeom>
          <a:noFill/>
        </p:spPr>
        <p:txBody>
          <a:bodyPr wrap="none" rtlCol="0">
            <a:spAutoFit/>
          </a:bodyPr>
          <a:lstStyle/>
          <a:p>
            <a:r>
              <a:rPr lang="de-DE" dirty="0" err="1">
                <a:solidFill>
                  <a:srgbClr val="0B49CB"/>
                </a:solidFill>
                <a:latin typeface="Abadi" panose="020B0604020104020204" pitchFamily="34" charset="0"/>
              </a:rPr>
              <a:t>Conclusion</a:t>
            </a:r>
            <a:endParaRPr lang="de-DE" dirty="0">
              <a:solidFill>
                <a:srgbClr val="0B49CB"/>
              </a:solidFill>
              <a:latin typeface="Abadi" panose="020B0604020104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Textfeld 5">
            <a:extLst>
              <a:ext uri="{FF2B5EF4-FFF2-40B4-BE49-F238E27FC236}">
                <a16:creationId xmlns:a16="http://schemas.microsoft.com/office/drawing/2014/main" id="{F21805A0-1AA1-CA31-DCBE-E8129CF07785}"/>
              </a:ext>
            </a:extLst>
          </p:cNvPr>
          <p:cNvSpPr txBox="1"/>
          <p:nvPr/>
        </p:nvSpPr>
        <p:spPr>
          <a:xfrm>
            <a:off x="1584960" y="5541378"/>
            <a:ext cx="5197705" cy="369332"/>
          </a:xfrm>
          <a:prstGeom prst="rect">
            <a:avLst/>
          </a:prstGeom>
          <a:noFill/>
        </p:spPr>
        <p:txBody>
          <a:bodyPr wrap="none" rtlCol="0">
            <a:spAutoFit/>
          </a:bodyPr>
          <a:lstStyle/>
          <a:p>
            <a:r>
              <a:rPr lang="de-DE" dirty="0">
                <a:solidFill>
                  <a:srgbClr val="0B49CB"/>
                </a:solidFill>
              </a:rPr>
              <a:t>Diagramm: </a:t>
            </a:r>
            <a:r>
              <a:rPr lang="de-DE" dirty="0" err="1">
                <a:solidFill>
                  <a:srgbClr val="0B49CB"/>
                </a:solidFill>
              </a:rPr>
              <a:t>scatter</a:t>
            </a:r>
            <a:r>
              <a:rPr lang="de-DE" dirty="0">
                <a:solidFill>
                  <a:srgbClr val="0B49CB"/>
                </a:solidFill>
              </a:rPr>
              <a:t> </a:t>
            </a:r>
            <a:r>
              <a:rPr lang="de-DE" dirty="0" err="1">
                <a:solidFill>
                  <a:srgbClr val="0B49CB"/>
                </a:solidFill>
              </a:rPr>
              <a:t>plot</a:t>
            </a:r>
            <a:r>
              <a:rPr lang="de-DE" dirty="0">
                <a:solidFill>
                  <a:srgbClr val="0B49CB"/>
                </a:solidFill>
              </a:rPr>
              <a:t> </a:t>
            </a:r>
            <a:r>
              <a:rPr lang="de-DE" dirty="0" err="1">
                <a:solidFill>
                  <a:srgbClr val="0B49CB"/>
                </a:solidFill>
              </a:rPr>
              <a:t>of</a:t>
            </a:r>
            <a:r>
              <a:rPr lang="de-DE" dirty="0">
                <a:solidFill>
                  <a:srgbClr val="0B49CB"/>
                </a:solidFill>
              </a:rPr>
              <a:t> launch </a:t>
            </a:r>
            <a:r>
              <a:rPr lang="de-DE" dirty="0" err="1">
                <a:solidFill>
                  <a:srgbClr val="0B49CB"/>
                </a:solidFill>
              </a:rPr>
              <a:t>success</a:t>
            </a:r>
            <a:r>
              <a:rPr lang="de-DE" dirty="0">
                <a:solidFill>
                  <a:srgbClr val="0B49CB"/>
                </a:solidFill>
              </a:rPr>
              <a:t> </a:t>
            </a:r>
            <a:r>
              <a:rPr lang="de-DE" dirty="0" err="1">
                <a:solidFill>
                  <a:srgbClr val="0B49CB"/>
                </a:solidFill>
              </a:rPr>
              <a:t>yearly</a:t>
            </a:r>
            <a:r>
              <a:rPr lang="de-DE" dirty="0">
                <a:solidFill>
                  <a:srgbClr val="0B49CB"/>
                </a:solidFill>
              </a:rPr>
              <a:t> </a:t>
            </a:r>
            <a:r>
              <a:rPr lang="de-DE" dirty="0" err="1">
                <a:solidFill>
                  <a:srgbClr val="0B49CB"/>
                </a:solidFill>
              </a:rPr>
              <a:t>trend</a:t>
            </a:r>
            <a:endParaRPr lang="de-DE" dirty="0">
              <a:solidFill>
                <a:srgbClr val="0B49CB"/>
              </a:solidFill>
            </a:endParaRPr>
          </a:p>
        </p:txBody>
      </p:sp>
      <p:pic>
        <p:nvPicPr>
          <p:cNvPr id="8" name="Grafik 7">
            <a:extLst>
              <a:ext uri="{FF2B5EF4-FFF2-40B4-BE49-F238E27FC236}">
                <a16:creationId xmlns:a16="http://schemas.microsoft.com/office/drawing/2014/main" id="{9ECC5478-7FDF-C4BF-5DC6-9DDD2C5E5258}"/>
              </a:ext>
            </a:extLst>
          </p:cNvPr>
          <p:cNvPicPr>
            <a:picLocks noChangeAspect="1"/>
          </p:cNvPicPr>
          <p:nvPr/>
        </p:nvPicPr>
        <p:blipFill>
          <a:blip r:embed="rId3"/>
          <a:stretch>
            <a:fillRect/>
          </a:stretch>
        </p:blipFill>
        <p:spPr>
          <a:xfrm>
            <a:off x="1516380" y="1708722"/>
            <a:ext cx="5133022" cy="3832656"/>
          </a:xfrm>
          <a:prstGeom prst="rect">
            <a:avLst/>
          </a:prstGeom>
        </p:spPr>
      </p:pic>
      <p:sp>
        <p:nvSpPr>
          <p:cNvPr id="9" name="Textfeld 8">
            <a:extLst>
              <a:ext uri="{FF2B5EF4-FFF2-40B4-BE49-F238E27FC236}">
                <a16:creationId xmlns:a16="http://schemas.microsoft.com/office/drawing/2014/main" id="{4C7C4B32-E55B-6900-2CE9-DEA592C80689}"/>
              </a:ext>
            </a:extLst>
          </p:cNvPr>
          <p:cNvSpPr txBox="1"/>
          <p:nvPr/>
        </p:nvSpPr>
        <p:spPr>
          <a:xfrm>
            <a:off x="7320996" y="1985638"/>
            <a:ext cx="4472940" cy="3970318"/>
          </a:xfrm>
          <a:prstGeom prst="rect">
            <a:avLst/>
          </a:prstGeom>
          <a:noFill/>
        </p:spPr>
        <p:txBody>
          <a:bodyPr wrap="square" rtlCol="0">
            <a:spAutoFit/>
          </a:bodyPr>
          <a:lstStyle/>
          <a:p>
            <a:pPr eaLnBrk="0" fontAlgn="base" hangingPunct="0">
              <a:spcBef>
                <a:spcPct val="0"/>
              </a:spcBef>
              <a:spcAft>
                <a:spcPct val="0"/>
              </a:spcAft>
              <a:buFontTx/>
              <a:buAutoNum type="arabicPeriod"/>
            </a:pPr>
            <a:r>
              <a:rPr lang="de-DE" dirty="0" err="1">
                <a:solidFill>
                  <a:srgbClr val="0B49CB"/>
                </a:solidFill>
                <a:latin typeface="Söhne"/>
              </a:rPr>
              <a:t>Since</a:t>
            </a:r>
            <a:r>
              <a:rPr lang="de-DE" dirty="0">
                <a:solidFill>
                  <a:srgbClr val="0B49CB"/>
                </a:solidFill>
                <a:latin typeface="Söhne"/>
              </a:rPr>
              <a:t> </a:t>
            </a:r>
            <a:r>
              <a:rPr lang="de-DE" dirty="0" err="1">
                <a:solidFill>
                  <a:srgbClr val="0B49CB"/>
                </a:solidFill>
                <a:latin typeface="Söhne"/>
              </a:rPr>
              <a:t>successful</a:t>
            </a:r>
            <a:r>
              <a:rPr lang="de-DE" dirty="0">
                <a:solidFill>
                  <a:srgbClr val="0B49CB"/>
                </a:solidFill>
                <a:latin typeface="Söhne"/>
              </a:rPr>
              <a:t> </a:t>
            </a:r>
            <a:r>
              <a:rPr lang="de-DE" dirty="0" err="1">
                <a:solidFill>
                  <a:srgbClr val="0B49CB"/>
                </a:solidFill>
                <a:latin typeface="Söhne"/>
              </a:rPr>
              <a:t>launches</a:t>
            </a:r>
            <a:r>
              <a:rPr lang="de-DE" dirty="0">
                <a:solidFill>
                  <a:srgbClr val="0B49CB"/>
                </a:solidFill>
                <a:latin typeface="Söhne"/>
              </a:rPr>
              <a:t> </a:t>
            </a:r>
            <a:r>
              <a:rPr lang="de-DE" dirty="0" err="1">
                <a:solidFill>
                  <a:srgbClr val="0B49CB"/>
                </a:solidFill>
                <a:latin typeface="Söhne"/>
              </a:rPr>
              <a:t>are</a:t>
            </a:r>
            <a:r>
              <a:rPr lang="de-DE" dirty="0">
                <a:solidFill>
                  <a:srgbClr val="0B49CB"/>
                </a:solidFill>
                <a:latin typeface="Söhne"/>
              </a:rPr>
              <a:t> </a:t>
            </a:r>
            <a:r>
              <a:rPr lang="de-DE" dirty="0" err="1">
                <a:solidFill>
                  <a:srgbClr val="0B49CB"/>
                </a:solidFill>
                <a:latin typeface="Söhne"/>
              </a:rPr>
              <a:t>to</a:t>
            </a:r>
            <a:r>
              <a:rPr lang="de-DE" dirty="0">
                <a:solidFill>
                  <a:srgbClr val="0B49CB"/>
                </a:solidFill>
                <a:latin typeface="Söhne"/>
              </a:rPr>
              <a:t> </a:t>
            </a:r>
            <a:r>
              <a:rPr lang="de-DE" dirty="0" err="1">
                <a:solidFill>
                  <a:srgbClr val="0B49CB"/>
                </a:solidFill>
                <a:latin typeface="Söhne"/>
              </a:rPr>
              <a:t>be</a:t>
            </a:r>
            <a:r>
              <a:rPr lang="de-DE" dirty="0">
                <a:solidFill>
                  <a:srgbClr val="0B49CB"/>
                </a:solidFill>
                <a:latin typeface="Söhne"/>
              </a:rPr>
              <a:t> </a:t>
            </a:r>
            <a:r>
              <a:rPr lang="de-DE" dirty="0" err="1">
                <a:solidFill>
                  <a:srgbClr val="0B49CB"/>
                </a:solidFill>
                <a:latin typeface="Söhne"/>
              </a:rPr>
              <a:t>observed</a:t>
            </a:r>
            <a:r>
              <a:rPr lang="de-DE" dirty="0">
                <a:solidFill>
                  <a:srgbClr val="0B49CB"/>
                </a:solidFill>
                <a:latin typeface="Söhne"/>
              </a:rPr>
              <a:t> (2013), </a:t>
            </a:r>
            <a:r>
              <a:rPr lang="de-DE" dirty="0" err="1">
                <a:solidFill>
                  <a:srgbClr val="0B49CB"/>
                </a:solidFill>
                <a:latin typeface="Söhne"/>
              </a:rPr>
              <a:t>the</a:t>
            </a:r>
            <a:r>
              <a:rPr lang="de-DE" dirty="0">
                <a:solidFill>
                  <a:srgbClr val="0B49CB"/>
                </a:solidFill>
                <a:latin typeface="Söhne"/>
              </a:rPr>
              <a:t> </a:t>
            </a:r>
            <a:r>
              <a:rPr lang="de-DE" dirty="0" err="1">
                <a:solidFill>
                  <a:srgbClr val="0B49CB"/>
                </a:solidFill>
                <a:latin typeface="Söhne"/>
              </a:rPr>
              <a:t>success</a:t>
            </a:r>
            <a:r>
              <a:rPr lang="de-DE" dirty="0">
                <a:solidFill>
                  <a:srgbClr val="0B49CB"/>
                </a:solidFill>
                <a:latin typeface="Söhne"/>
              </a:rPr>
              <a:t> rate </a:t>
            </a:r>
            <a:r>
              <a:rPr lang="de-DE" dirty="0" err="1">
                <a:solidFill>
                  <a:srgbClr val="0B49CB"/>
                </a:solidFill>
                <a:latin typeface="Söhne"/>
              </a:rPr>
              <a:t>increases</a:t>
            </a:r>
            <a:endParaRPr lang="de-DE" dirty="0">
              <a:solidFill>
                <a:srgbClr val="0B49CB"/>
              </a:solidFill>
              <a:latin typeface="Söhne"/>
            </a:endParaRPr>
          </a:p>
          <a:p>
            <a:pPr eaLnBrk="0" fontAlgn="base" hangingPunct="0">
              <a:spcBef>
                <a:spcPct val="0"/>
              </a:spcBef>
              <a:spcAft>
                <a:spcPct val="0"/>
              </a:spcAft>
              <a:buFontTx/>
              <a:buAutoNum type="arabicPeriod"/>
            </a:pPr>
            <a:endParaRPr lang="de-DE" dirty="0">
              <a:solidFill>
                <a:srgbClr val="0B49CB"/>
              </a:solidFill>
              <a:latin typeface="Söhne"/>
            </a:endParaRPr>
          </a:p>
          <a:p>
            <a:pPr eaLnBrk="0" fontAlgn="base" hangingPunct="0">
              <a:spcBef>
                <a:spcPct val="0"/>
              </a:spcBef>
              <a:spcAft>
                <a:spcPct val="0"/>
              </a:spcAft>
              <a:buFontTx/>
              <a:buAutoNum type="arabicPeriod"/>
            </a:pPr>
            <a:r>
              <a:rPr lang="de-DE" dirty="0">
                <a:solidFill>
                  <a:srgbClr val="0B49CB"/>
                </a:solidFill>
                <a:latin typeface="Söhne"/>
              </a:rPr>
              <a:t>The </a:t>
            </a:r>
            <a:r>
              <a:rPr lang="de-DE" dirty="0" err="1">
                <a:solidFill>
                  <a:srgbClr val="0B49CB"/>
                </a:solidFill>
                <a:latin typeface="Söhne"/>
              </a:rPr>
              <a:t>increase</a:t>
            </a:r>
            <a:r>
              <a:rPr lang="de-DE" dirty="0">
                <a:solidFill>
                  <a:srgbClr val="0B49CB"/>
                </a:solidFill>
                <a:latin typeface="Söhne"/>
              </a:rPr>
              <a:t> </a:t>
            </a:r>
            <a:r>
              <a:rPr lang="de-DE" dirty="0" err="1">
                <a:solidFill>
                  <a:srgbClr val="0B49CB"/>
                </a:solidFill>
                <a:latin typeface="Söhne"/>
              </a:rPr>
              <a:t>of</a:t>
            </a:r>
            <a:r>
              <a:rPr lang="de-DE" dirty="0">
                <a:solidFill>
                  <a:srgbClr val="0B49CB"/>
                </a:solidFill>
                <a:latin typeface="Söhne"/>
              </a:rPr>
              <a:t> </a:t>
            </a:r>
            <a:r>
              <a:rPr lang="de-DE" dirty="0" err="1">
                <a:solidFill>
                  <a:srgbClr val="0B49CB"/>
                </a:solidFill>
                <a:latin typeface="Söhne"/>
              </a:rPr>
              <a:t>the</a:t>
            </a:r>
            <a:r>
              <a:rPr lang="de-DE" dirty="0">
                <a:solidFill>
                  <a:srgbClr val="0B49CB"/>
                </a:solidFill>
                <a:latin typeface="Söhne"/>
              </a:rPr>
              <a:t> </a:t>
            </a:r>
            <a:r>
              <a:rPr lang="de-DE" dirty="0" err="1">
                <a:solidFill>
                  <a:srgbClr val="0B49CB"/>
                </a:solidFill>
                <a:latin typeface="Söhne"/>
              </a:rPr>
              <a:t>success</a:t>
            </a:r>
            <a:r>
              <a:rPr lang="de-DE" dirty="0">
                <a:solidFill>
                  <a:srgbClr val="0B49CB"/>
                </a:solidFill>
                <a:latin typeface="Söhne"/>
              </a:rPr>
              <a:t> rate </a:t>
            </a:r>
            <a:r>
              <a:rPr lang="de-DE" dirty="0" err="1">
                <a:solidFill>
                  <a:srgbClr val="0B49CB"/>
                </a:solidFill>
                <a:latin typeface="Söhne"/>
              </a:rPr>
              <a:t>is</a:t>
            </a:r>
            <a:r>
              <a:rPr lang="de-DE" dirty="0">
                <a:solidFill>
                  <a:srgbClr val="0B49CB"/>
                </a:solidFill>
                <a:latin typeface="Söhne"/>
              </a:rPr>
              <a:t> </a:t>
            </a:r>
            <a:r>
              <a:rPr lang="de-DE" dirty="0" err="1">
                <a:solidFill>
                  <a:srgbClr val="0B49CB"/>
                </a:solidFill>
                <a:latin typeface="Söhne"/>
              </a:rPr>
              <a:t>steeper</a:t>
            </a:r>
            <a:r>
              <a:rPr lang="de-DE" dirty="0">
                <a:solidFill>
                  <a:srgbClr val="0B49CB"/>
                </a:solidFill>
                <a:latin typeface="Söhne"/>
              </a:rPr>
              <a:t> in </a:t>
            </a:r>
            <a:r>
              <a:rPr lang="de-DE" dirty="0" err="1">
                <a:solidFill>
                  <a:srgbClr val="0B49CB"/>
                </a:solidFill>
                <a:latin typeface="Söhne"/>
              </a:rPr>
              <a:t>the</a:t>
            </a:r>
            <a:r>
              <a:rPr lang="de-DE" dirty="0">
                <a:solidFill>
                  <a:srgbClr val="0B49CB"/>
                </a:solidFill>
                <a:latin typeface="Söhne"/>
              </a:rPr>
              <a:t> </a:t>
            </a:r>
            <a:r>
              <a:rPr lang="de-DE" dirty="0" err="1">
                <a:solidFill>
                  <a:srgbClr val="0B49CB"/>
                </a:solidFill>
                <a:latin typeface="Söhne"/>
              </a:rPr>
              <a:t>beginning</a:t>
            </a:r>
            <a:r>
              <a:rPr lang="de-DE" dirty="0">
                <a:solidFill>
                  <a:srgbClr val="0B49CB"/>
                </a:solidFill>
                <a:latin typeface="Söhne"/>
              </a:rPr>
              <a:t>, </a:t>
            </a:r>
            <a:r>
              <a:rPr lang="de-DE" dirty="0" err="1">
                <a:solidFill>
                  <a:srgbClr val="0B49CB"/>
                </a:solidFill>
                <a:latin typeface="Söhne"/>
              </a:rPr>
              <a:t>roughly</a:t>
            </a:r>
            <a:r>
              <a:rPr lang="de-DE" dirty="0">
                <a:solidFill>
                  <a:srgbClr val="0B49CB"/>
                </a:solidFill>
                <a:latin typeface="Söhne"/>
              </a:rPr>
              <a:t> </a:t>
            </a:r>
            <a:r>
              <a:rPr lang="de-DE" dirty="0" err="1">
                <a:solidFill>
                  <a:srgbClr val="0B49CB"/>
                </a:solidFill>
                <a:latin typeface="Söhne"/>
              </a:rPr>
              <a:t>up</a:t>
            </a:r>
            <a:r>
              <a:rPr lang="de-DE" dirty="0">
                <a:solidFill>
                  <a:srgbClr val="0B49CB"/>
                </a:solidFill>
                <a:latin typeface="Söhne"/>
              </a:rPr>
              <a:t> </a:t>
            </a:r>
            <a:r>
              <a:rPr lang="de-DE" dirty="0" err="1">
                <a:solidFill>
                  <a:srgbClr val="0B49CB"/>
                </a:solidFill>
                <a:latin typeface="Söhne"/>
              </a:rPr>
              <a:t>to</a:t>
            </a:r>
            <a:r>
              <a:rPr lang="de-DE" dirty="0">
                <a:solidFill>
                  <a:srgbClr val="0B49CB"/>
                </a:solidFill>
                <a:latin typeface="Söhne"/>
              </a:rPr>
              <a:t> 2017 </a:t>
            </a:r>
            <a:r>
              <a:rPr lang="de-DE" dirty="0" err="1">
                <a:solidFill>
                  <a:srgbClr val="0B49CB"/>
                </a:solidFill>
                <a:latin typeface="Söhne"/>
              </a:rPr>
              <a:t>than</a:t>
            </a:r>
            <a:r>
              <a:rPr lang="de-DE" dirty="0">
                <a:solidFill>
                  <a:srgbClr val="0B49CB"/>
                </a:solidFill>
                <a:latin typeface="Söhne"/>
              </a:rPr>
              <a:t> in </a:t>
            </a:r>
            <a:r>
              <a:rPr lang="de-DE" dirty="0" err="1">
                <a:solidFill>
                  <a:srgbClr val="0B49CB"/>
                </a:solidFill>
                <a:latin typeface="Söhne"/>
              </a:rPr>
              <a:t>later</a:t>
            </a:r>
            <a:r>
              <a:rPr lang="de-DE" dirty="0">
                <a:solidFill>
                  <a:srgbClr val="0B49CB"/>
                </a:solidFill>
                <a:latin typeface="Söhne"/>
              </a:rPr>
              <a:t> </a:t>
            </a:r>
            <a:r>
              <a:rPr lang="de-DE" dirty="0" err="1">
                <a:solidFill>
                  <a:srgbClr val="0B49CB"/>
                </a:solidFill>
                <a:latin typeface="Söhne"/>
              </a:rPr>
              <a:t>years</a:t>
            </a:r>
            <a:endParaRPr lang="de-DE" dirty="0">
              <a:solidFill>
                <a:srgbClr val="0B49CB"/>
              </a:solidFill>
              <a:latin typeface="Söhne"/>
            </a:endParaRPr>
          </a:p>
          <a:p>
            <a:pPr eaLnBrk="0" fontAlgn="base" hangingPunct="0">
              <a:spcBef>
                <a:spcPct val="0"/>
              </a:spcBef>
              <a:spcAft>
                <a:spcPct val="0"/>
              </a:spcAft>
              <a:buFontTx/>
              <a:buAutoNum type="arabicPeriod"/>
            </a:pPr>
            <a:endParaRPr lang="de-DE" dirty="0">
              <a:solidFill>
                <a:srgbClr val="0B49CB"/>
              </a:solidFill>
              <a:latin typeface="Söhne"/>
            </a:endParaRPr>
          </a:p>
          <a:p>
            <a:pPr eaLnBrk="0" fontAlgn="base" hangingPunct="0">
              <a:spcBef>
                <a:spcPct val="0"/>
              </a:spcBef>
              <a:spcAft>
                <a:spcPct val="0"/>
              </a:spcAft>
              <a:buFontTx/>
              <a:buAutoNum type="arabicPeriod"/>
            </a:pPr>
            <a:r>
              <a:rPr lang="de-DE" dirty="0" err="1">
                <a:solidFill>
                  <a:srgbClr val="0B49CB"/>
                </a:solidFill>
                <a:latin typeface="Söhne"/>
              </a:rPr>
              <a:t>However</a:t>
            </a:r>
            <a:r>
              <a:rPr lang="de-DE" dirty="0">
                <a:solidFill>
                  <a:srgbClr val="0B49CB"/>
                </a:solidFill>
                <a:latin typeface="Söhne"/>
              </a:rPr>
              <a:t>, </a:t>
            </a:r>
            <a:r>
              <a:rPr lang="de-DE" dirty="0" err="1">
                <a:solidFill>
                  <a:srgbClr val="0B49CB"/>
                </a:solidFill>
                <a:latin typeface="Söhne"/>
              </a:rPr>
              <a:t>the</a:t>
            </a:r>
            <a:r>
              <a:rPr lang="de-DE" dirty="0">
                <a:solidFill>
                  <a:srgbClr val="0B49CB"/>
                </a:solidFill>
                <a:latin typeface="Söhne"/>
              </a:rPr>
              <a:t> </a:t>
            </a:r>
            <a:r>
              <a:rPr lang="de-DE" dirty="0" err="1">
                <a:solidFill>
                  <a:srgbClr val="0B49CB"/>
                </a:solidFill>
                <a:latin typeface="Söhne"/>
              </a:rPr>
              <a:t>success</a:t>
            </a:r>
            <a:r>
              <a:rPr lang="de-DE" dirty="0">
                <a:solidFill>
                  <a:srgbClr val="0B49CB"/>
                </a:solidFill>
                <a:latin typeface="Söhne"/>
              </a:rPr>
              <a:t> rate </a:t>
            </a:r>
            <a:r>
              <a:rPr lang="de-DE" dirty="0" err="1">
                <a:solidFill>
                  <a:srgbClr val="0B49CB"/>
                </a:solidFill>
                <a:latin typeface="Söhne"/>
              </a:rPr>
              <a:t>remains</a:t>
            </a:r>
            <a:r>
              <a:rPr lang="de-DE" dirty="0">
                <a:solidFill>
                  <a:srgbClr val="0B49CB"/>
                </a:solidFill>
                <a:latin typeface="Söhne"/>
              </a:rPr>
              <a:t> </a:t>
            </a:r>
            <a:r>
              <a:rPr lang="de-DE" dirty="0" err="1">
                <a:solidFill>
                  <a:srgbClr val="0B49CB"/>
                </a:solidFill>
                <a:latin typeface="Söhne"/>
              </a:rPr>
              <a:t>quite</a:t>
            </a:r>
            <a:r>
              <a:rPr lang="de-DE" dirty="0">
                <a:solidFill>
                  <a:srgbClr val="0B49CB"/>
                </a:solidFill>
                <a:latin typeface="Söhne"/>
              </a:rPr>
              <a:t> high at </a:t>
            </a:r>
            <a:r>
              <a:rPr lang="de-DE" dirty="0" err="1">
                <a:solidFill>
                  <a:srgbClr val="0B49CB"/>
                </a:solidFill>
                <a:latin typeface="Söhne"/>
              </a:rPr>
              <a:t>about</a:t>
            </a:r>
            <a:r>
              <a:rPr lang="de-DE" dirty="0">
                <a:solidFill>
                  <a:srgbClr val="0B49CB"/>
                </a:solidFill>
                <a:latin typeface="Söhne"/>
              </a:rPr>
              <a:t> 80% </a:t>
            </a:r>
            <a:r>
              <a:rPr lang="de-DE" dirty="0" err="1">
                <a:solidFill>
                  <a:srgbClr val="0B49CB"/>
                </a:solidFill>
                <a:latin typeface="Söhne"/>
              </a:rPr>
              <a:t>since</a:t>
            </a:r>
            <a:r>
              <a:rPr lang="de-DE" dirty="0">
                <a:solidFill>
                  <a:srgbClr val="0B49CB"/>
                </a:solidFill>
                <a:latin typeface="Söhne"/>
              </a:rPr>
              <a:t> 2017</a:t>
            </a:r>
          </a:p>
          <a:p>
            <a:pPr eaLnBrk="0" fontAlgn="base" hangingPunct="0">
              <a:spcBef>
                <a:spcPct val="0"/>
              </a:spcBef>
              <a:spcAft>
                <a:spcPct val="0"/>
              </a:spcAft>
              <a:buFontTx/>
              <a:buAutoNum type="arabicPeriod"/>
            </a:pPr>
            <a:endParaRPr lang="de-DE" dirty="0">
              <a:solidFill>
                <a:srgbClr val="0B49CB"/>
              </a:solidFill>
              <a:latin typeface="Söhne"/>
            </a:endParaRPr>
          </a:p>
          <a:p>
            <a:pPr eaLnBrk="0" fontAlgn="base" hangingPunct="0">
              <a:spcBef>
                <a:spcPct val="0"/>
              </a:spcBef>
              <a:spcAft>
                <a:spcPct val="0"/>
              </a:spcAft>
              <a:buFontTx/>
              <a:buAutoNum type="arabicPeriod"/>
            </a:pPr>
            <a:r>
              <a:rPr lang="de-DE" dirty="0" err="1">
                <a:solidFill>
                  <a:srgbClr val="0B49CB"/>
                </a:solidFill>
                <a:latin typeface="Söhne"/>
              </a:rPr>
              <a:t>One</a:t>
            </a:r>
            <a:r>
              <a:rPr lang="de-DE" dirty="0">
                <a:solidFill>
                  <a:srgbClr val="0B49CB"/>
                </a:solidFill>
                <a:latin typeface="Söhne"/>
              </a:rPr>
              <a:t> </a:t>
            </a:r>
            <a:r>
              <a:rPr lang="de-DE" dirty="0" err="1">
                <a:solidFill>
                  <a:srgbClr val="0B49CB"/>
                </a:solidFill>
                <a:latin typeface="Söhne"/>
              </a:rPr>
              <a:t>exception</a:t>
            </a:r>
            <a:r>
              <a:rPr lang="de-DE" dirty="0">
                <a:solidFill>
                  <a:srgbClr val="0B49CB"/>
                </a:solidFill>
                <a:latin typeface="Söhne"/>
              </a:rPr>
              <a:t> </a:t>
            </a:r>
            <a:r>
              <a:rPr lang="de-DE" dirty="0" err="1">
                <a:solidFill>
                  <a:srgbClr val="0B49CB"/>
                </a:solidFill>
                <a:latin typeface="Söhne"/>
              </a:rPr>
              <a:t>to</a:t>
            </a:r>
            <a:r>
              <a:rPr lang="de-DE" dirty="0">
                <a:solidFill>
                  <a:srgbClr val="0B49CB"/>
                </a:solidFill>
                <a:latin typeface="Söhne"/>
              </a:rPr>
              <a:t> </a:t>
            </a:r>
            <a:r>
              <a:rPr lang="de-DE" dirty="0" err="1">
                <a:solidFill>
                  <a:srgbClr val="0B49CB"/>
                </a:solidFill>
                <a:latin typeface="Söhne"/>
              </a:rPr>
              <a:t>this</a:t>
            </a:r>
            <a:r>
              <a:rPr lang="de-DE" dirty="0">
                <a:solidFill>
                  <a:srgbClr val="0B49CB"/>
                </a:solidFill>
                <a:latin typeface="Söhne"/>
              </a:rPr>
              <a:t>, </a:t>
            </a:r>
            <a:r>
              <a:rPr lang="de-DE" dirty="0" err="1">
                <a:solidFill>
                  <a:srgbClr val="0B49CB"/>
                </a:solidFill>
                <a:latin typeface="Söhne"/>
              </a:rPr>
              <a:t>the</a:t>
            </a:r>
            <a:r>
              <a:rPr lang="de-DE" dirty="0">
                <a:solidFill>
                  <a:srgbClr val="0B49CB"/>
                </a:solidFill>
                <a:latin typeface="Söhne"/>
              </a:rPr>
              <a:t> </a:t>
            </a:r>
            <a:r>
              <a:rPr lang="de-DE" dirty="0" err="1">
                <a:solidFill>
                  <a:srgbClr val="0B49CB"/>
                </a:solidFill>
                <a:latin typeface="Söhne"/>
              </a:rPr>
              <a:t>year</a:t>
            </a:r>
            <a:r>
              <a:rPr lang="de-DE" dirty="0">
                <a:solidFill>
                  <a:srgbClr val="0B49CB"/>
                </a:solidFill>
                <a:latin typeface="Söhne"/>
              </a:rPr>
              <a:t> 2018 at 60% </a:t>
            </a:r>
            <a:r>
              <a:rPr lang="de-DE" dirty="0" err="1">
                <a:solidFill>
                  <a:srgbClr val="0B49CB"/>
                </a:solidFill>
                <a:latin typeface="Söhne"/>
              </a:rPr>
              <a:t>success</a:t>
            </a:r>
            <a:r>
              <a:rPr lang="de-DE" dirty="0">
                <a:solidFill>
                  <a:srgbClr val="0B49CB"/>
                </a:solidFill>
                <a:latin typeface="Söhne"/>
              </a:rPr>
              <a:t> rate </a:t>
            </a:r>
            <a:r>
              <a:rPr lang="de-DE" dirty="0" err="1">
                <a:solidFill>
                  <a:srgbClr val="0B49CB"/>
                </a:solidFill>
                <a:latin typeface="Söhne"/>
              </a:rPr>
              <a:t>appears</a:t>
            </a:r>
            <a:r>
              <a:rPr lang="de-DE" dirty="0">
                <a:solidFill>
                  <a:srgbClr val="0B49CB"/>
                </a:solidFill>
                <a:latin typeface="Söhne"/>
              </a:rPr>
              <a:t> </a:t>
            </a:r>
            <a:r>
              <a:rPr lang="de-DE" dirty="0" err="1">
                <a:solidFill>
                  <a:srgbClr val="0B49CB"/>
                </a:solidFill>
                <a:latin typeface="Söhne"/>
              </a:rPr>
              <a:t>to</a:t>
            </a:r>
            <a:r>
              <a:rPr lang="de-DE" dirty="0">
                <a:solidFill>
                  <a:srgbClr val="0B49CB"/>
                </a:solidFill>
                <a:latin typeface="Söhne"/>
              </a:rPr>
              <a:t> </a:t>
            </a:r>
            <a:r>
              <a:rPr lang="de-DE" dirty="0" err="1">
                <a:solidFill>
                  <a:srgbClr val="0B49CB"/>
                </a:solidFill>
                <a:latin typeface="Söhne"/>
              </a:rPr>
              <a:t>be</a:t>
            </a:r>
            <a:r>
              <a:rPr lang="de-DE" dirty="0">
                <a:solidFill>
                  <a:srgbClr val="0B49CB"/>
                </a:solidFill>
                <a:latin typeface="Söhne"/>
              </a:rPr>
              <a:t> an </a:t>
            </a:r>
            <a:r>
              <a:rPr lang="de-DE" dirty="0" err="1">
                <a:solidFill>
                  <a:srgbClr val="0B49CB"/>
                </a:solidFill>
                <a:latin typeface="Söhne"/>
              </a:rPr>
              <a:t>outlier</a:t>
            </a:r>
            <a:r>
              <a:rPr lang="de-DE" dirty="0">
                <a:solidFill>
                  <a:srgbClr val="0B49CB"/>
                </a:solidFill>
                <a:latin typeface="Söhne"/>
              </a:rPr>
              <a:t>, </a:t>
            </a:r>
            <a:r>
              <a:rPr lang="de-DE" dirty="0" err="1">
                <a:solidFill>
                  <a:srgbClr val="0B49CB"/>
                </a:solidFill>
                <a:latin typeface="Söhne"/>
              </a:rPr>
              <a:t>as</a:t>
            </a:r>
            <a:r>
              <a:rPr lang="de-DE" dirty="0">
                <a:solidFill>
                  <a:srgbClr val="0B49CB"/>
                </a:solidFill>
                <a:latin typeface="Söhne"/>
              </a:rPr>
              <a:t> 2017, 2019 and 2020 </a:t>
            </a:r>
            <a:r>
              <a:rPr lang="de-DE" dirty="0" err="1">
                <a:solidFill>
                  <a:srgbClr val="0B49CB"/>
                </a:solidFill>
                <a:latin typeface="Söhne"/>
              </a:rPr>
              <a:t>success</a:t>
            </a:r>
            <a:r>
              <a:rPr lang="de-DE" dirty="0">
                <a:solidFill>
                  <a:srgbClr val="0B49CB"/>
                </a:solidFill>
                <a:latin typeface="Söhne"/>
              </a:rPr>
              <a:t> rate </a:t>
            </a:r>
            <a:r>
              <a:rPr lang="de-DE" dirty="0" err="1">
                <a:solidFill>
                  <a:srgbClr val="0B49CB"/>
                </a:solidFill>
                <a:latin typeface="Söhne"/>
              </a:rPr>
              <a:t>are</a:t>
            </a:r>
            <a:r>
              <a:rPr lang="de-DE" dirty="0">
                <a:solidFill>
                  <a:srgbClr val="0B49CB"/>
                </a:solidFill>
                <a:latin typeface="Söhne"/>
              </a:rPr>
              <a:t> </a:t>
            </a:r>
            <a:r>
              <a:rPr lang="de-DE" dirty="0" err="1">
                <a:solidFill>
                  <a:srgbClr val="0B49CB"/>
                </a:solidFill>
                <a:latin typeface="Söhne"/>
              </a:rPr>
              <a:t>bigger</a:t>
            </a:r>
            <a:r>
              <a:rPr lang="de-DE" dirty="0">
                <a:solidFill>
                  <a:srgbClr val="0B49CB"/>
                </a:solidFill>
                <a:latin typeface="Söhne"/>
              </a:rPr>
              <a:t> </a:t>
            </a:r>
            <a:r>
              <a:rPr lang="de-DE" dirty="0" err="1">
                <a:solidFill>
                  <a:srgbClr val="0B49CB"/>
                </a:solidFill>
                <a:latin typeface="Söhne"/>
              </a:rPr>
              <a:t>than</a:t>
            </a:r>
            <a:r>
              <a:rPr lang="de-DE" dirty="0">
                <a:solidFill>
                  <a:srgbClr val="0B49CB"/>
                </a:solidFill>
                <a:latin typeface="Söhne"/>
              </a:rPr>
              <a:t> 80%</a:t>
            </a:r>
          </a:p>
        </p:txBody>
      </p:sp>
      <p:sp>
        <p:nvSpPr>
          <p:cNvPr id="2" name="Textfeld 1">
            <a:extLst>
              <a:ext uri="{FF2B5EF4-FFF2-40B4-BE49-F238E27FC236}">
                <a16:creationId xmlns:a16="http://schemas.microsoft.com/office/drawing/2014/main" id="{41055237-B459-5E5C-0505-B51B84EAEF20}"/>
              </a:ext>
            </a:extLst>
          </p:cNvPr>
          <p:cNvSpPr txBox="1"/>
          <p:nvPr/>
        </p:nvSpPr>
        <p:spPr>
          <a:xfrm>
            <a:off x="7320996" y="1524056"/>
            <a:ext cx="1252266" cy="369332"/>
          </a:xfrm>
          <a:prstGeom prst="rect">
            <a:avLst/>
          </a:prstGeom>
          <a:noFill/>
        </p:spPr>
        <p:txBody>
          <a:bodyPr wrap="none" rtlCol="0">
            <a:spAutoFit/>
          </a:bodyPr>
          <a:lstStyle/>
          <a:p>
            <a:r>
              <a:rPr lang="de-DE" dirty="0" err="1">
                <a:solidFill>
                  <a:srgbClr val="0B49CB"/>
                </a:solidFill>
                <a:latin typeface="Abadi" panose="020B0604020104020204" pitchFamily="34" charset="0"/>
              </a:rPr>
              <a:t>Conclusion</a:t>
            </a:r>
            <a:endParaRPr lang="de-DE" dirty="0">
              <a:solidFill>
                <a:srgbClr val="0B49CB"/>
              </a:solidFill>
              <a:latin typeface="Abadi" panose="020B0604020104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Grafik 5">
            <a:extLst>
              <a:ext uri="{FF2B5EF4-FFF2-40B4-BE49-F238E27FC236}">
                <a16:creationId xmlns:a16="http://schemas.microsoft.com/office/drawing/2014/main" id="{A176B629-FFA2-E0FB-C717-6EC74E065A74}"/>
              </a:ext>
            </a:extLst>
          </p:cNvPr>
          <p:cNvPicPr>
            <a:picLocks noChangeAspect="1"/>
          </p:cNvPicPr>
          <p:nvPr/>
        </p:nvPicPr>
        <p:blipFill>
          <a:blip r:embed="rId3"/>
          <a:stretch>
            <a:fillRect/>
          </a:stretch>
        </p:blipFill>
        <p:spPr>
          <a:xfrm>
            <a:off x="986790" y="1868199"/>
            <a:ext cx="6210300" cy="2895600"/>
          </a:xfrm>
          <a:prstGeom prst="rect">
            <a:avLst/>
          </a:prstGeom>
        </p:spPr>
      </p:pic>
      <p:sp>
        <p:nvSpPr>
          <p:cNvPr id="5" name="Content Placeholder 4"/>
          <p:cNvSpPr>
            <a:spLocks noGrp="1"/>
          </p:cNvSpPr>
          <p:nvPr>
            <p:ph idx="4294967295"/>
          </p:nvPr>
        </p:nvSpPr>
        <p:spPr>
          <a:xfrm>
            <a:off x="3720089" y="2950209"/>
            <a:ext cx="4022970" cy="1580515"/>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p>
            <a:pPr marL="0" indent="0">
              <a:lnSpc>
                <a:spcPct val="100000"/>
              </a:lnSpc>
              <a:spcBef>
                <a:spcPts val="1400"/>
              </a:spcBef>
              <a:buNone/>
            </a:pPr>
            <a:r>
              <a:rPr lang="en-US" sz="2200" dirty="0">
                <a:solidFill>
                  <a:srgbClr val="0B49CB"/>
                </a:solidFill>
                <a:latin typeface="Abadi" panose="020B0604020104020204" pitchFamily="34" charset="0"/>
              </a:rPr>
              <a:t>The key point of finding the names of the unique launch sites is the use of ‘DISTINCT’ in the SQL query.</a:t>
            </a:r>
          </a:p>
        </p:txBody>
      </p:sp>
      <p:sp>
        <p:nvSpPr>
          <p:cNvPr id="8" name="Textfeld 7">
            <a:extLst>
              <a:ext uri="{FF2B5EF4-FFF2-40B4-BE49-F238E27FC236}">
                <a16:creationId xmlns:a16="http://schemas.microsoft.com/office/drawing/2014/main" id="{8E6C65ED-DA63-234B-7F9B-685919666E2E}"/>
              </a:ext>
            </a:extLst>
          </p:cNvPr>
          <p:cNvSpPr txBox="1"/>
          <p:nvPr/>
        </p:nvSpPr>
        <p:spPr>
          <a:xfrm>
            <a:off x="986790" y="5219790"/>
            <a:ext cx="9986010" cy="1200329"/>
          </a:xfrm>
          <a:prstGeom prst="rect">
            <a:avLst/>
          </a:prstGeom>
          <a:noFill/>
        </p:spPr>
        <p:txBody>
          <a:bodyPr wrap="square">
            <a:spAutoFit/>
          </a:bodyPr>
          <a:lstStyle/>
          <a:p>
            <a:pPr algn="l">
              <a:buFont typeface="+mj-lt"/>
              <a:buAutoNum type="arabicPeriod"/>
            </a:pPr>
            <a:r>
              <a:rPr lang="en-US" b="1" dirty="0">
                <a:solidFill>
                  <a:srgbClr val="0B49CB"/>
                </a:solidFill>
              </a:rPr>
              <a:t>CCAFS LC-40: 	</a:t>
            </a:r>
            <a:r>
              <a:rPr lang="en-US" dirty="0">
                <a:solidFill>
                  <a:srgbClr val="0B49CB"/>
                </a:solidFill>
              </a:rPr>
              <a:t>Cape Canaveral Air Force Station Launch Complex 40, located in Florida, USA.</a:t>
            </a:r>
          </a:p>
          <a:p>
            <a:pPr algn="l">
              <a:buFont typeface="+mj-lt"/>
              <a:buAutoNum type="arabicPeriod"/>
            </a:pPr>
            <a:r>
              <a:rPr lang="en-US" b="1" dirty="0">
                <a:solidFill>
                  <a:srgbClr val="0B49CB"/>
                </a:solidFill>
              </a:rPr>
              <a:t>VAFB SLC-4E: 	</a:t>
            </a:r>
            <a:r>
              <a:rPr lang="en-US" dirty="0">
                <a:solidFill>
                  <a:srgbClr val="0B49CB"/>
                </a:solidFill>
              </a:rPr>
              <a:t>Vandenberg Air Force Base Space Launch Complex 4E, located in California, USA.</a:t>
            </a:r>
          </a:p>
          <a:p>
            <a:pPr algn="l">
              <a:buFont typeface="+mj-lt"/>
              <a:buAutoNum type="arabicPeriod"/>
            </a:pPr>
            <a:r>
              <a:rPr lang="en-US" b="1" dirty="0">
                <a:solidFill>
                  <a:srgbClr val="0B49CB"/>
                </a:solidFill>
              </a:rPr>
              <a:t>KSC LC-39A: 	</a:t>
            </a:r>
            <a:r>
              <a:rPr lang="en-US" dirty="0">
                <a:solidFill>
                  <a:srgbClr val="0B49CB"/>
                </a:solidFill>
              </a:rPr>
              <a:t>Kennedy Space Center Launch Complex 39A, located in Florida, USA.</a:t>
            </a:r>
          </a:p>
          <a:p>
            <a:pPr algn="l">
              <a:buFont typeface="+mj-lt"/>
              <a:buAutoNum type="arabicPeriod"/>
            </a:pPr>
            <a:r>
              <a:rPr lang="en-US" b="1" dirty="0">
                <a:solidFill>
                  <a:srgbClr val="0B49CB"/>
                </a:solidFill>
              </a:rPr>
              <a:t>CCAFS SLC-40: 	</a:t>
            </a:r>
            <a:r>
              <a:rPr lang="en-US" dirty="0">
                <a:solidFill>
                  <a:srgbClr val="0B49CB"/>
                </a:solidFill>
              </a:rPr>
              <a:t>Cape Canaveral Air Force Station Space Launch Complex 40, located in Florida, USA.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518552" y="4630707"/>
            <a:ext cx="10339948" cy="1796504"/>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p>
            <a:pPr marL="0" indent="0">
              <a:lnSpc>
                <a:spcPct val="100000"/>
              </a:lnSpc>
              <a:spcBef>
                <a:spcPts val="1400"/>
              </a:spcBef>
              <a:buNone/>
            </a:pPr>
            <a:r>
              <a:rPr lang="en-US" sz="2200" dirty="0">
                <a:solidFill>
                  <a:srgbClr val="0B49CB"/>
                </a:solidFill>
                <a:latin typeface="Abadi" panose="020B0604020104020204" pitchFamily="34" charset="0"/>
              </a:rPr>
              <a:t>Points of finding 5 records where launch sites’ names start with `KSC` are the use of </a:t>
            </a:r>
          </a:p>
          <a:p>
            <a:pPr lvl="1"/>
            <a:r>
              <a:rPr lang="en-US" sz="2200" dirty="0">
                <a:solidFill>
                  <a:srgbClr val="0B49CB"/>
                </a:solidFill>
              </a:rPr>
              <a:t>‘…</a:t>
            </a:r>
            <a:r>
              <a:rPr lang="en-US" sz="2200" b="1" dirty="0">
                <a:solidFill>
                  <a:srgbClr val="0B49CB"/>
                </a:solidFill>
              </a:rPr>
              <a:t>LIKE `KSC%</a:t>
            </a:r>
            <a:r>
              <a:rPr lang="en-US" sz="2200" dirty="0">
                <a:solidFill>
                  <a:srgbClr val="0B49CB"/>
                </a:solidFill>
              </a:rPr>
              <a:t>`… ’ in order to select launch sites containing ‘KSC’ and</a:t>
            </a:r>
          </a:p>
          <a:p>
            <a:pPr lvl="1"/>
            <a:r>
              <a:rPr lang="en-US" sz="2200" dirty="0">
                <a:solidFill>
                  <a:srgbClr val="0B49CB"/>
                </a:solidFill>
              </a:rPr>
              <a:t>‘</a:t>
            </a:r>
            <a:r>
              <a:rPr lang="en-US" sz="2200" b="1" dirty="0">
                <a:solidFill>
                  <a:srgbClr val="0B49CB"/>
                </a:solidFill>
              </a:rPr>
              <a:t>LIMIT 5</a:t>
            </a:r>
            <a:r>
              <a:rPr lang="en-US" sz="2200" dirty="0">
                <a:solidFill>
                  <a:srgbClr val="0B49CB"/>
                </a:solidFill>
              </a:rPr>
              <a:t>;’ in order to limit the findings to a number of 5</a:t>
            </a:r>
          </a:p>
          <a:p>
            <a:pPr marL="0" indent="0">
              <a:lnSpc>
                <a:spcPct val="100000"/>
              </a:lnSpc>
              <a:spcBef>
                <a:spcPts val="1400"/>
              </a:spcBef>
              <a:buNone/>
            </a:pPr>
            <a:r>
              <a:rPr lang="en-US" sz="2200" dirty="0">
                <a:solidFill>
                  <a:srgbClr val="0B49CB"/>
                </a:solidFill>
                <a:latin typeface="Abadi" panose="020B0604020104020204" pitchFamily="34" charset="0"/>
              </a:rPr>
              <a:t>in the SQL query. It was doublechecked, that the output provided data as intended.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Grafik 5">
            <a:extLst>
              <a:ext uri="{FF2B5EF4-FFF2-40B4-BE49-F238E27FC236}">
                <a16:creationId xmlns:a16="http://schemas.microsoft.com/office/drawing/2014/main" id="{E31D502B-275B-4C99-B555-FE9C5EF34E77}"/>
              </a:ext>
            </a:extLst>
          </p:cNvPr>
          <p:cNvPicPr>
            <a:picLocks noChangeAspect="1"/>
          </p:cNvPicPr>
          <p:nvPr/>
        </p:nvPicPr>
        <p:blipFill>
          <a:blip r:embed="rId3"/>
          <a:stretch>
            <a:fillRect/>
          </a:stretch>
        </p:blipFill>
        <p:spPr>
          <a:xfrm>
            <a:off x="0" y="1454361"/>
            <a:ext cx="12192000" cy="293646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a:extLst>
              <a:ext uri="{FF2B5EF4-FFF2-40B4-BE49-F238E27FC236}">
                <a16:creationId xmlns:a16="http://schemas.microsoft.com/office/drawing/2014/main" id="{AE6501A4-B874-2813-1B21-43CD943133BE}"/>
              </a:ext>
            </a:extLst>
          </p:cNvPr>
          <p:cNvPicPr>
            <a:picLocks noChangeAspect="1"/>
          </p:cNvPicPr>
          <p:nvPr/>
        </p:nvPicPr>
        <p:blipFill>
          <a:blip r:embed="rId3"/>
          <a:stretch>
            <a:fillRect/>
          </a:stretch>
        </p:blipFill>
        <p:spPr>
          <a:xfrm>
            <a:off x="868680" y="2758787"/>
            <a:ext cx="10210800" cy="1981200"/>
          </a:xfrm>
          <a:prstGeom prst="rect">
            <a:avLst/>
          </a:prstGeom>
        </p:spPr>
      </p:pic>
      <p:sp>
        <p:nvSpPr>
          <p:cNvPr id="7" name="Content Placeholder 4">
            <a:extLst>
              <a:ext uri="{FF2B5EF4-FFF2-40B4-BE49-F238E27FC236}">
                <a16:creationId xmlns:a16="http://schemas.microsoft.com/office/drawing/2014/main" id="{696E67BB-53C9-86BB-C73D-3F542B6A036E}"/>
              </a:ext>
            </a:extLst>
          </p:cNvPr>
          <p:cNvSpPr txBox="1">
            <a:spLocks/>
          </p:cNvSpPr>
          <p:nvPr/>
        </p:nvSpPr>
        <p:spPr>
          <a:xfrm>
            <a:off x="5547946" y="3749387"/>
            <a:ext cx="4243754" cy="1463011"/>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panose="020B0604020104020204" pitchFamily="34" charset="0"/>
              </a:rPr>
              <a:t>The key point of calculating the total payload carried by boosters from NASA is the use of ‘SELECT SUM…’ in the SQL query.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491543" y="1788160"/>
            <a:ext cx="5594297" cy="463905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rgbClr val="1C7DDB"/>
                </a:solidFill>
                <a:latin typeface="Abadi" panose="020B0604020104020204" pitchFamily="34" charset="0"/>
              </a:rPr>
              <a:t>Summary of methodologies</a:t>
            </a:r>
          </a:p>
          <a:p>
            <a:pPr lvl="1">
              <a:lnSpc>
                <a:spcPct val="100000"/>
              </a:lnSpc>
              <a:spcBef>
                <a:spcPts val="1400"/>
              </a:spcBef>
              <a:buFontTx/>
              <a:buChar char="-"/>
            </a:pPr>
            <a:r>
              <a:rPr lang="en-US" sz="2100" dirty="0"/>
              <a:t>Data Collection through APIs</a:t>
            </a:r>
          </a:p>
          <a:p>
            <a:pPr lvl="1">
              <a:lnSpc>
                <a:spcPct val="100000"/>
              </a:lnSpc>
              <a:spcBef>
                <a:spcPts val="1400"/>
              </a:spcBef>
              <a:buFontTx/>
              <a:buChar char="-"/>
            </a:pPr>
            <a:r>
              <a:rPr lang="en-US" sz="2100" dirty="0"/>
              <a:t>Automated Data Collection with Web Scraping</a:t>
            </a:r>
          </a:p>
          <a:p>
            <a:pPr lvl="1">
              <a:lnSpc>
                <a:spcPct val="100000"/>
              </a:lnSpc>
              <a:spcBef>
                <a:spcPts val="1400"/>
              </a:spcBef>
              <a:buFontTx/>
              <a:buChar char="-"/>
            </a:pPr>
            <a:r>
              <a:rPr lang="en-US" sz="2100" dirty="0"/>
              <a:t>Data cleaning and Wrangling </a:t>
            </a:r>
          </a:p>
          <a:p>
            <a:pPr lvl="1">
              <a:lnSpc>
                <a:spcPct val="100000"/>
              </a:lnSpc>
              <a:spcBef>
                <a:spcPts val="1400"/>
              </a:spcBef>
              <a:buFontTx/>
              <a:buChar char="-"/>
            </a:pPr>
            <a:r>
              <a:rPr lang="en-US" sz="2100" dirty="0"/>
              <a:t>Exploratory Data Analysis (EDA) using SQL</a:t>
            </a:r>
          </a:p>
          <a:p>
            <a:pPr lvl="1">
              <a:lnSpc>
                <a:spcPct val="100000"/>
              </a:lnSpc>
              <a:spcBef>
                <a:spcPts val="1400"/>
              </a:spcBef>
              <a:buFontTx/>
              <a:buChar char="-"/>
            </a:pPr>
            <a:r>
              <a:rPr lang="en-US" sz="2100" dirty="0"/>
              <a:t>EDA with Advanced Data Visualization techniques</a:t>
            </a:r>
          </a:p>
          <a:p>
            <a:pPr lvl="1">
              <a:lnSpc>
                <a:spcPct val="100000"/>
              </a:lnSpc>
              <a:spcBef>
                <a:spcPts val="1400"/>
              </a:spcBef>
              <a:buFontTx/>
              <a:buChar char="-"/>
            </a:pPr>
            <a:r>
              <a:rPr lang="en-US" sz="2100" dirty="0"/>
              <a:t>Interactive Visual Analytics using Folium for Geospatial Data</a:t>
            </a:r>
          </a:p>
          <a:p>
            <a:pPr lvl="1">
              <a:lnSpc>
                <a:spcPct val="100000"/>
              </a:lnSpc>
              <a:spcBef>
                <a:spcPts val="1400"/>
              </a:spcBef>
              <a:buFontTx/>
              <a:buChar char="-"/>
            </a:pPr>
            <a:r>
              <a:rPr lang="en-US" sz="2100" dirty="0"/>
              <a:t>Machine Learning Predictive Modeling and Evaluation for Each Classification Algorithm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56C57726-7B4C-78AF-77CC-324FDF1EDF04}"/>
              </a:ext>
            </a:extLst>
          </p:cNvPr>
          <p:cNvSpPr txBox="1"/>
          <p:nvPr/>
        </p:nvSpPr>
        <p:spPr>
          <a:xfrm>
            <a:off x="6252263" y="1788160"/>
            <a:ext cx="5594297" cy="463905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1900" b="1" dirty="0">
                <a:solidFill>
                  <a:srgbClr val="1C7DDB"/>
                </a:solidFill>
                <a:latin typeface="Abadi" panose="020B0604020104020204" pitchFamily="34" charset="0"/>
              </a:rPr>
              <a:t>Summary of all results</a:t>
            </a:r>
          </a:p>
          <a:p>
            <a:pPr lvl="1">
              <a:lnSpc>
                <a:spcPct val="100000"/>
              </a:lnSpc>
              <a:spcBef>
                <a:spcPts val="1400"/>
              </a:spcBef>
              <a:buFontTx/>
              <a:buChar char="-"/>
            </a:pPr>
            <a:r>
              <a:rPr lang="en-US" sz="1900" dirty="0"/>
              <a:t>Exploratory Data Analysis Results Including Interactive Visualizations</a:t>
            </a:r>
          </a:p>
          <a:p>
            <a:pPr lvl="1">
              <a:lnSpc>
                <a:spcPct val="100000"/>
              </a:lnSpc>
              <a:spcBef>
                <a:spcPts val="1400"/>
              </a:spcBef>
              <a:buFontTx/>
              <a:buChar char="-"/>
            </a:pPr>
            <a:r>
              <a:rPr lang="en-US" sz="1900" dirty="0"/>
              <a:t>Screenshots of Interactive Analytics</a:t>
            </a:r>
          </a:p>
          <a:p>
            <a:pPr lvl="1">
              <a:lnSpc>
                <a:spcPct val="100000"/>
              </a:lnSpc>
              <a:spcBef>
                <a:spcPts val="1400"/>
              </a:spcBef>
              <a:buFontTx/>
              <a:buChar char="-"/>
            </a:pPr>
            <a:r>
              <a:rPr lang="en-US" sz="1900" dirty="0"/>
              <a:t>Predictive Analytics Results and Conclusion of the Best Prediction Model</a:t>
            </a:r>
          </a:p>
          <a:p>
            <a:pPr lvl="1">
              <a:lnSpc>
                <a:spcPct val="100000"/>
              </a:lnSpc>
              <a:spcBef>
                <a:spcPts val="1400"/>
              </a:spcBef>
              <a:buFontTx/>
              <a:buChar char="-"/>
            </a:pPr>
            <a:endParaRPr lang="en-US" sz="2400" dirty="0">
              <a:solidFill>
                <a:srgbClr val="FFC000"/>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0" name="Grafik 9">
            <a:extLst>
              <a:ext uri="{FF2B5EF4-FFF2-40B4-BE49-F238E27FC236}">
                <a16:creationId xmlns:a16="http://schemas.microsoft.com/office/drawing/2014/main" id="{64144452-B516-1560-4A83-84BD09284A71}"/>
              </a:ext>
            </a:extLst>
          </p:cNvPr>
          <p:cNvPicPr>
            <a:picLocks noChangeAspect="1"/>
          </p:cNvPicPr>
          <p:nvPr/>
        </p:nvPicPr>
        <p:blipFill>
          <a:blip r:embed="rId3"/>
          <a:stretch>
            <a:fillRect/>
          </a:stretch>
        </p:blipFill>
        <p:spPr>
          <a:xfrm>
            <a:off x="685850" y="2419350"/>
            <a:ext cx="10668000" cy="2019300"/>
          </a:xfrm>
          <a:prstGeom prst="rect">
            <a:avLst/>
          </a:prstGeom>
        </p:spPr>
      </p:pic>
      <p:sp>
        <p:nvSpPr>
          <p:cNvPr id="15" name="Content Placeholder 4">
            <a:extLst>
              <a:ext uri="{FF2B5EF4-FFF2-40B4-BE49-F238E27FC236}">
                <a16:creationId xmlns:a16="http://schemas.microsoft.com/office/drawing/2014/main" id="{20F5D49A-7FEC-0781-8A62-81851B02317C}"/>
              </a:ext>
            </a:extLst>
          </p:cNvPr>
          <p:cNvSpPr txBox="1">
            <a:spLocks/>
          </p:cNvSpPr>
          <p:nvPr/>
        </p:nvSpPr>
        <p:spPr>
          <a:xfrm>
            <a:off x="5665197" y="3707144"/>
            <a:ext cx="4243754" cy="1463011"/>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panose="020B0604020104020204" pitchFamily="34" charset="0"/>
              </a:rPr>
              <a:t>The key point of calculating the average payload mass carried by booster version F9 v1.1 is the use of ‘AVG…’ in the SQL query.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5BF444A1-2E83-4372-8CE8-F61C06183628}"/>
              </a:ext>
            </a:extLst>
          </p:cNvPr>
          <p:cNvPicPr>
            <a:picLocks noChangeAspect="1"/>
          </p:cNvPicPr>
          <p:nvPr/>
        </p:nvPicPr>
        <p:blipFill>
          <a:blip r:embed="rId3"/>
          <a:stretch>
            <a:fillRect/>
          </a:stretch>
        </p:blipFill>
        <p:spPr>
          <a:xfrm>
            <a:off x="822953" y="1654634"/>
            <a:ext cx="7189565" cy="1902002"/>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0" name="Content Placeholder 4">
            <a:extLst>
              <a:ext uri="{FF2B5EF4-FFF2-40B4-BE49-F238E27FC236}">
                <a16:creationId xmlns:a16="http://schemas.microsoft.com/office/drawing/2014/main" id="{6F20FB4C-BC71-C591-EDFF-38FCC1D27932}"/>
              </a:ext>
            </a:extLst>
          </p:cNvPr>
          <p:cNvSpPr txBox="1">
            <a:spLocks/>
          </p:cNvSpPr>
          <p:nvPr/>
        </p:nvSpPr>
        <p:spPr>
          <a:xfrm>
            <a:off x="5196213" y="2692980"/>
            <a:ext cx="6261759" cy="2744868"/>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panose="020B0604020104020204" pitchFamily="34" charset="0"/>
              </a:rPr>
              <a:t>The key point of finding the dates of the first successful landing outcome on drone ship is the use of </a:t>
            </a:r>
          </a:p>
          <a:p>
            <a:pPr>
              <a:lnSpc>
                <a:spcPct val="100000"/>
              </a:lnSpc>
              <a:spcBef>
                <a:spcPts val="1400"/>
              </a:spcBef>
              <a:buFont typeface="Symbol" panose="05050102010706020507" pitchFamily="18" charset="2"/>
              <a:buChar char="-"/>
            </a:pPr>
            <a:r>
              <a:rPr lang="en-US" sz="2200" dirty="0">
                <a:solidFill>
                  <a:srgbClr val="0B49CB"/>
                </a:solidFill>
                <a:latin typeface="Abadi" panose="020B0604020104020204" pitchFamily="34" charset="0"/>
              </a:rPr>
              <a:t>‘MIN’ applied to “DATE” were the</a:t>
            </a:r>
          </a:p>
          <a:p>
            <a:pPr>
              <a:lnSpc>
                <a:spcPct val="100000"/>
              </a:lnSpc>
              <a:spcBef>
                <a:spcPts val="1400"/>
              </a:spcBef>
              <a:buFont typeface="Symbol" panose="05050102010706020507" pitchFamily="18" charset="2"/>
              <a:buChar char="-"/>
            </a:pPr>
            <a:r>
              <a:rPr lang="en-US" sz="2200" dirty="0">
                <a:solidFill>
                  <a:srgbClr val="0B49CB"/>
                </a:solidFill>
                <a:latin typeface="Abadi" panose="020B0604020104020204" pitchFamily="34" charset="0"/>
              </a:rPr>
              <a:t>‘LANDING__OUTCOME’ is ‘Success (drone ship)’ </a:t>
            </a:r>
          </a:p>
          <a:p>
            <a:pPr marL="0" indent="0">
              <a:lnSpc>
                <a:spcPct val="100000"/>
              </a:lnSpc>
              <a:spcBef>
                <a:spcPts val="1400"/>
              </a:spcBef>
              <a:buNone/>
            </a:pPr>
            <a:r>
              <a:rPr lang="en-US" sz="2200" dirty="0">
                <a:solidFill>
                  <a:srgbClr val="0B49CB"/>
                </a:solidFill>
                <a:latin typeface="Abadi" panose="020B0604020104020204" pitchFamily="34" charset="0"/>
              </a:rPr>
              <a:t>in the SQL query.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793C338-8A75-6387-28ED-8078E9E2372E}"/>
              </a:ext>
            </a:extLst>
          </p:cNvPr>
          <p:cNvPicPr>
            <a:picLocks noChangeAspect="1"/>
          </p:cNvPicPr>
          <p:nvPr/>
        </p:nvPicPr>
        <p:blipFill>
          <a:blip r:embed="rId3"/>
          <a:stretch>
            <a:fillRect/>
          </a:stretch>
        </p:blipFill>
        <p:spPr>
          <a:xfrm>
            <a:off x="770011" y="1645384"/>
            <a:ext cx="5071002" cy="2657954"/>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18" name="Content Placeholder 4">
            <a:extLst>
              <a:ext uri="{FF2B5EF4-FFF2-40B4-BE49-F238E27FC236}">
                <a16:creationId xmlns:a16="http://schemas.microsoft.com/office/drawing/2014/main" id="{DD6B9572-8CB7-DD5F-B4B1-433E668FE956}"/>
              </a:ext>
            </a:extLst>
          </p:cNvPr>
          <p:cNvSpPr txBox="1">
            <a:spLocks/>
          </p:cNvSpPr>
          <p:nvPr/>
        </p:nvSpPr>
        <p:spPr>
          <a:xfrm>
            <a:off x="3897812" y="2840598"/>
            <a:ext cx="6972630" cy="3184975"/>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panose="020B0604020104020204" pitchFamily="34" charset="0"/>
              </a:rPr>
              <a:t>The key point of listing the names of boosters which have successfully landed on drone ship and had payload mass greater than 4000 but less than 6000 is to apply ‘WHERE’ covering:</a:t>
            </a:r>
          </a:p>
          <a:p>
            <a:pPr>
              <a:lnSpc>
                <a:spcPct val="100000"/>
              </a:lnSpc>
              <a:spcBef>
                <a:spcPts val="1400"/>
              </a:spcBef>
              <a:buFont typeface="Symbol" panose="05050102010706020507" pitchFamily="18" charset="2"/>
              <a:buChar char="-"/>
            </a:pPr>
            <a:r>
              <a:rPr lang="en-US" sz="2200" dirty="0">
                <a:solidFill>
                  <a:srgbClr val="0B49CB"/>
                </a:solidFill>
                <a:latin typeface="Abadi" panose="020B0604020104020204" pitchFamily="34" charset="0"/>
              </a:rPr>
              <a:t>‘LANDNG__OUTCOME_ ‘Success (drone ship)’ and</a:t>
            </a:r>
          </a:p>
          <a:p>
            <a:pPr>
              <a:lnSpc>
                <a:spcPct val="100000"/>
              </a:lnSpc>
              <a:spcBef>
                <a:spcPts val="1400"/>
              </a:spcBef>
              <a:buFont typeface="Symbol" panose="05050102010706020507" pitchFamily="18" charset="2"/>
              <a:buChar char="-"/>
            </a:pPr>
            <a:r>
              <a:rPr lang="en-US" sz="2200" dirty="0">
                <a:solidFill>
                  <a:srgbClr val="0B49CB"/>
                </a:solidFill>
                <a:latin typeface="Abadi" panose="020B0604020104020204" pitchFamily="34" charset="0"/>
              </a:rPr>
              <a:t> ‘PAYLOAD_MASS__KG_ BETWEEN 4000 AND 6000’</a:t>
            </a:r>
          </a:p>
          <a:p>
            <a:pPr marL="0" indent="0">
              <a:lnSpc>
                <a:spcPct val="100000"/>
              </a:lnSpc>
              <a:spcBef>
                <a:spcPts val="1400"/>
              </a:spcBef>
              <a:buNone/>
            </a:pPr>
            <a:r>
              <a:rPr lang="en-US" sz="2200" dirty="0">
                <a:solidFill>
                  <a:srgbClr val="0B49CB"/>
                </a:solidFill>
                <a:latin typeface="Abadi" panose="020B0604020104020204" pitchFamily="34" charset="0"/>
              </a:rPr>
              <a:t>in the SQL query.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rafik 5">
            <a:extLst>
              <a:ext uri="{FF2B5EF4-FFF2-40B4-BE49-F238E27FC236}">
                <a16:creationId xmlns:a16="http://schemas.microsoft.com/office/drawing/2014/main" id="{85A70D1A-9F7F-D273-58A8-3996E81BC06F}"/>
              </a:ext>
            </a:extLst>
          </p:cNvPr>
          <p:cNvPicPr>
            <a:picLocks noChangeAspect="1"/>
          </p:cNvPicPr>
          <p:nvPr/>
        </p:nvPicPr>
        <p:blipFill>
          <a:blip r:embed="rId3"/>
          <a:stretch>
            <a:fillRect/>
          </a:stretch>
        </p:blipFill>
        <p:spPr>
          <a:xfrm>
            <a:off x="734028" y="1453545"/>
            <a:ext cx="6196084" cy="3132465"/>
          </a:xfrm>
          <a:prstGeom prst="rect">
            <a:avLst/>
          </a:prstGeom>
        </p:spPr>
      </p:pic>
      <p:sp>
        <p:nvSpPr>
          <p:cNvPr id="7" name="Content Placeholder 4">
            <a:extLst>
              <a:ext uri="{FF2B5EF4-FFF2-40B4-BE49-F238E27FC236}">
                <a16:creationId xmlns:a16="http://schemas.microsoft.com/office/drawing/2014/main" id="{4CEF9871-8BAC-A252-C689-650CBA36D559}"/>
              </a:ext>
            </a:extLst>
          </p:cNvPr>
          <p:cNvSpPr txBox="1">
            <a:spLocks/>
          </p:cNvSpPr>
          <p:nvPr/>
        </p:nvSpPr>
        <p:spPr>
          <a:xfrm>
            <a:off x="5224142" y="2558605"/>
            <a:ext cx="6509982" cy="3466968"/>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panose="020B0604020104020204" pitchFamily="34" charset="0"/>
              </a:rPr>
              <a:t>The key point of calculating the total number of successful and failure mission outcomes is to apply ‘COUNT’ and ‘SELECT MISSION_OUTCOME’ in the SQL query.</a:t>
            </a:r>
          </a:p>
          <a:p>
            <a:pPr marL="0" indent="0">
              <a:lnSpc>
                <a:spcPct val="100000"/>
              </a:lnSpc>
              <a:spcBef>
                <a:spcPts val="1400"/>
              </a:spcBef>
              <a:buNone/>
            </a:pPr>
            <a:endParaRPr lang="en-US" sz="2200" dirty="0">
              <a:solidFill>
                <a:srgbClr val="0B49CB"/>
              </a:solidFill>
              <a:latin typeface="Abadi" panose="020B0604020104020204" pitchFamily="34" charset="0"/>
            </a:endParaRPr>
          </a:p>
          <a:p>
            <a:pPr marL="0" indent="0">
              <a:lnSpc>
                <a:spcPct val="100000"/>
              </a:lnSpc>
              <a:spcBef>
                <a:spcPts val="1400"/>
              </a:spcBef>
              <a:buNone/>
            </a:pPr>
            <a:r>
              <a:rPr lang="en-US" sz="2200" dirty="0">
                <a:solidFill>
                  <a:srgbClr val="0B49CB"/>
                </a:solidFill>
                <a:latin typeface="Abadi" panose="020B0604020104020204" pitchFamily="34" charset="0"/>
              </a:rPr>
              <a:t>The conclusion is, that the number of</a:t>
            </a:r>
          </a:p>
          <a:p>
            <a:pPr>
              <a:lnSpc>
                <a:spcPct val="100000"/>
              </a:lnSpc>
              <a:spcBef>
                <a:spcPts val="1400"/>
              </a:spcBef>
              <a:buFont typeface="Symbol" panose="05050102010706020507" pitchFamily="18" charset="2"/>
              <a:buChar char="-"/>
            </a:pPr>
            <a:r>
              <a:rPr lang="en-US" sz="2200" dirty="0">
                <a:solidFill>
                  <a:srgbClr val="0B49CB"/>
                </a:solidFill>
                <a:latin typeface="Abadi" panose="020B0604020104020204" pitchFamily="34" charset="0"/>
              </a:rPr>
              <a:t>Failure missions is 1</a:t>
            </a:r>
          </a:p>
          <a:p>
            <a:pPr>
              <a:lnSpc>
                <a:spcPct val="100000"/>
              </a:lnSpc>
              <a:spcBef>
                <a:spcPts val="1400"/>
              </a:spcBef>
              <a:buFont typeface="Symbol" panose="05050102010706020507" pitchFamily="18" charset="2"/>
              <a:buChar char="-"/>
            </a:pPr>
            <a:r>
              <a:rPr lang="en-US" sz="2200" dirty="0">
                <a:solidFill>
                  <a:srgbClr val="0B49CB"/>
                </a:solidFill>
                <a:latin typeface="Abadi" panose="020B0604020104020204" pitchFamily="34" charset="0"/>
              </a:rPr>
              <a:t>Successful missions is 100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rafik 5">
            <a:extLst>
              <a:ext uri="{FF2B5EF4-FFF2-40B4-BE49-F238E27FC236}">
                <a16:creationId xmlns:a16="http://schemas.microsoft.com/office/drawing/2014/main" id="{ECFBC395-822D-4573-8381-C75925776F22}"/>
              </a:ext>
            </a:extLst>
          </p:cNvPr>
          <p:cNvPicPr>
            <a:picLocks noChangeAspect="1"/>
          </p:cNvPicPr>
          <p:nvPr/>
        </p:nvPicPr>
        <p:blipFill>
          <a:blip r:embed="rId3"/>
          <a:stretch>
            <a:fillRect/>
          </a:stretch>
        </p:blipFill>
        <p:spPr>
          <a:xfrm>
            <a:off x="1194179" y="1466616"/>
            <a:ext cx="6854382" cy="4847671"/>
          </a:xfrm>
          <a:prstGeom prst="rect">
            <a:avLst/>
          </a:prstGeom>
        </p:spPr>
      </p:pic>
      <p:sp>
        <p:nvSpPr>
          <p:cNvPr id="7" name="Content Placeholder 4">
            <a:extLst>
              <a:ext uri="{FF2B5EF4-FFF2-40B4-BE49-F238E27FC236}">
                <a16:creationId xmlns:a16="http://schemas.microsoft.com/office/drawing/2014/main" id="{6D97DD5E-C89F-A8C6-D736-FC7F98615A54}"/>
              </a:ext>
            </a:extLst>
          </p:cNvPr>
          <p:cNvSpPr txBox="1">
            <a:spLocks/>
          </p:cNvSpPr>
          <p:nvPr/>
        </p:nvSpPr>
        <p:spPr>
          <a:xfrm>
            <a:off x="4092055" y="4046560"/>
            <a:ext cx="6509982" cy="1649453"/>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panose="020B0604020104020204" pitchFamily="34" charset="0"/>
              </a:rPr>
              <a:t>The key point of listing the names of the booster which have carried the maximum payload mass is to apply SELECT to MAX(PAYLOAD_MASS__KG_ in the SQL query plus subquery.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011C0D5-4667-7CD7-2528-92CA0435886F}"/>
              </a:ext>
            </a:extLst>
          </p:cNvPr>
          <p:cNvPicPr>
            <a:picLocks noChangeAspect="1"/>
          </p:cNvPicPr>
          <p:nvPr/>
        </p:nvPicPr>
        <p:blipFill>
          <a:blip r:embed="rId3"/>
          <a:stretch>
            <a:fillRect/>
          </a:stretch>
        </p:blipFill>
        <p:spPr>
          <a:xfrm>
            <a:off x="839127" y="1507639"/>
            <a:ext cx="8472073" cy="3420402"/>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Success (ground pad) Landing</a:t>
            </a:r>
            <a:endParaRPr lang="en-US" dirty="0">
              <a:solidFill>
                <a:srgbClr val="FF0000"/>
              </a:solidFill>
              <a:latin typeface="Abadi"/>
            </a:endParaRPr>
          </a:p>
        </p:txBody>
      </p:sp>
      <p:sp>
        <p:nvSpPr>
          <p:cNvPr id="10" name="Content Placeholder 4">
            <a:extLst>
              <a:ext uri="{FF2B5EF4-FFF2-40B4-BE49-F238E27FC236}">
                <a16:creationId xmlns:a16="http://schemas.microsoft.com/office/drawing/2014/main" id="{06865ABB-D5B5-DF09-6398-9C100220B9DF}"/>
              </a:ext>
            </a:extLst>
          </p:cNvPr>
          <p:cNvSpPr txBox="1">
            <a:spLocks/>
          </p:cNvSpPr>
          <p:nvPr/>
        </p:nvSpPr>
        <p:spPr>
          <a:xfrm>
            <a:off x="6629399" y="3640160"/>
            <a:ext cx="5255337" cy="2787051"/>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rgbClr val="0B49CB"/>
                </a:solidFill>
                <a:latin typeface="Abadi" panose="020B0604020104020204" pitchFamily="34" charset="0"/>
              </a:rPr>
              <a:t>The key point of listing the records which will display the month names, </a:t>
            </a:r>
            <a:r>
              <a:rPr lang="en-US" sz="2200" dirty="0" err="1">
                <a:solidFill>
                  <a:srgbClr val="0B49CB"/>
                </a:solidFill>
                <a:latin typeface="Abadi" panose="020B0604020104020204" pitchFamily="34" charset="0"/>
              </a:rPr>
              <a:t>succesful</a:t>
            </a:r>
            <a:r>
              <a:rPr lang="en-US" sz="2200" dirty="0">
                <a:solidFill>
                  <a:srgbClr val="0B49CB"/>
                </a:solidFill>
                <a:latin typeface="Abadi" panose="020B0604020104020204" pitchFamily="34" charset="0"/>
              </a:rPr>
              <a:t> </a:t>
            </a:r>
            <a:r>
              <a:rPr lang="en-US" sz="2200" dirty="0" err="1">
                <a:solidFill>
                  <a:srgbClr val="0B49CB"/>
                </a:solidFill>
                <a:latin typeface="Abadi" panose="020B0604020104020204" pitchFamily="34" charset="0"/>
              </a:rPr>
              <a:t>landing_outcomes</a:t>
            </a:r>
            <a:r>
              <a:rPr lang="en-US" sz="2200" dirty="0">
                <a:solidFill>
                  <a:srgbClr val="0B49CB"/>
                </a:solidFill>
                <a:latin typeface="Abadi" panose="020B0604020104020204" pitchFamily="34" charset="0"/>
              </a:rPr>
              <a:t> in ground pad, booster versions, </a:t>
            </a:r>
            <a:r>
              <a:rPr lang="en-US" sz="2200" dirty="0" err="1">
                <a:solidFill>
                  <a:srgbClr val="0B49CB"/>
                </a:solidFill>
                <a:latin typeface="Abadi" panose="020B0604020104020204" pitchFamily="34" charset="0"/>
              </a:rPr>
              <a:t>launch_site</a:t>
            </a:r>
            <a:r>
              <a:rPr lang="en-US" sz="2200" dirty="0">
                <a:solidFill>
                  <a:srgbClr val="0B49CB"/>
                </a:solidFill>
                <a:latin typeface="Abadi" panose="020B0604020104020204" pitchFamily="34" charset="0"/>
              </a:rPr>
              <a:t> for the months in year 2017 is to apply SELECT in a way that filters the records to only include entries from the year 2017 like "</a:t>
            </a:r>
            <a:r>
              <a:rPr lang="en-US" sz="2200" dirty="0" err="1">
                <a:solidFill>
                  <a:srgbClr val="0B49CB"/>
                </a:solidFill>
                <a:latin typeface="Abadi" panose="020B0604020104020204" pitchFamily="34" charset="0"/>
              </a:rPr>
              <a:t>substr</a:t>
            </a:r>
            <a:r>
              <a:rPr lang="en-US" sz="2200" dirty="0">
                <a:solidFill>
                  <a:srgbClr val="0B49CB"/>
                </a:solidFill>
                <a:latin typeface="Abadi" panose="020B0604020104020204" pitchFamily="34" charset="0"/>
              </a:rPr>
              <a:t>(Date,1,4)='2017'".</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C3F54A22-4E05-2598-CD71-EA4C5215410E}"/>
              </a:ext>
            </a:extLst>
          </p:cNvPr>
          <p:cNvPicPr>
            <a:picLocks noChangeAspect="1"/>
          </p:cNvPicPr>
          <p:nvPr/>
        </p:nvPicPr>
        <p:blipFill>
          <a:blip r:embed="rId3"/>
          <a:stretch>
            <a:fillRect/>
          </a:stretch>
        </p:blipFill>
        <p:spPr>
          <a:xfrm>
            <a:off x="843516" y="1558059"/>
            <a:ext cx="8311667" cy="4070108"/>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Content Placeholder 4">
            <a:extLst>
              <a:ext uri="{FF2B5EF4-FFF2-40B4-BE49-F238E27FC236}">
                <a16:creationId xmlns:a16="http://schemas.microsoft.com/office/drawing/2014/main" id="{B31269CF-EBA1-A70E-6106-45F9E0C515C4}"/>
              </a:ext>
            </a:extLst>
          </p:cNvPr>
          <p:cNvSpPr txBox="1">
            <a:spLocks/>
          </p:cNvSpPr>
          <p:nvPr/>
        </p:nvSpPr>
        <p:spPr>
          <a:xfrm>
            <a:off x="5113709" y="2979807"/>
            <a:ext cx="5255337" cy="3246585"/>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panose="020B0604020104020204" pitchFamily="34" charset="0"/>
              </a:rPr>
              <a:t>The key point of ranking the count of landing outcomes (such as Failure (drone ship) or Success (ground pad)) between the date 2010-06-04 and 2017-03-20, in descending order is to identify the most frequent landing outcomes during that period using </a:t>
            </a:r>
            <a:r>
              <a:rPr lang="de-DE" altLang="de-DE" sz="2200" dirty="0">
                <a:solidFill>
                  <a:srgbClr val="0B49CB"/>
                </a:solidFill>
                <a:latin typeface="Abadi" panose="020B0604020104020204" pitchFamily="34" charset="0"/>
              </a:rPr>
              <a:t>GROUP BY </a:t>
            </a:r>
            <a:r>
              <a:rPr lang="de-DE" altLang="de-DE" sz="2200" dirty="0" err="1">
                <a:solidFill>
                  <a:srgbClr val="0B49CB"/>
                </a:solidFill>
                <a:latin typeface="Abadi" panose="020B0604020104020204" pitchFamily="34" charset="0"/>
              </a:rPr>
              <a:t>Landing_Outcome</a:t>
            </a:r>
            <a:r>
              <a:rPr lang="de-DE" altLang="de-DE" sz="2200" dirty="0">
                <a:solidFill>
                  <a:srgbClr val="0B49CB"/>
                </a:solidFill>
                <a:latin typeface="Abadi" panose="020B0604020104020204" pitchFamily="34" charset="0"/>
              </a:rPr>
              <a:t> ORDER BY COUNT(</a:t>
            </a:r>
            <a:r>
              <a:rPr lang="de-DE" altLang="de-DE" sz="2200" dirty="0" err="1">
                <a:solidFill>
                  <a:srgbClr val="0B49CB"/>
                </a:solidFill>
                <a:latin typeface="Abadi" panose="020B0604020104020204" pitchFamily="34" charset="0"/>
              </a:rPr>
              <a:t>Landing_Outcome</a:t>
            </a:r>
            <a:r>
              <a:rPr lang="de-DE" altLang="de-DE" sz="2200" dirty="0">
                <a:solidFill>
                  <a:srgbClr val="0B49CB"/>
                </a:solidFill>
                <a:latin typeface="Abadi" panose="020B0604020104020204" pitchFamily="34" charset="0"/>
              </a:rPr>
              <a:t>) DESC</a:t>
            </a:r>
            <a:r>
              <a:rPr lang="en-US" sz="2200" dirty="0">
                <a:solidFill>
                  <a:srgbClr val="0B49CB"/>
                </a:solidFill>
                <a:latin typeface="Abadi" panose="020B0604020104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SpaceX launch sites</a:t>
            </a:r>
          </a:p>
        </p:txBody>
      </p:sp>
      <p:pic>
        <p:nvPicPr>
          <p:cNvPr id="6" name="Grafik 5">
            <a:extLst>
              <a:ext uri="{FF2B5EF4-FFF2-40B4-BE49-F238E27FC236}">
                <a16:creationId xmlns:a16="http://schemas.microsoft.com/office/drawing/2014/main" id="{54DF5A4C-9F35-ECB1-9D23-EB665F20F3C2}"/>
              </a:ext>
            </a:extLst>
          </p:cNvPr>
          <p:cNvPicPr>
            <a:picLocks noChangeAspect="1"/>
          </p:cNvPicPr>
          <p:nvPr/>
        </p:nvPicPr>
        <p:blipFill>
          <a:blip r:embed="rId3"/>
          <a:stretch>
            <a:fillRect/>
          </a:stretch>
        </p:blipFill>
        <p:spPr>
          <a:xfrm>
            <a:off x="5206670" y="2719747"/>
            <a:ext cx="6393927" cy="3241269"/>
          </a:xfrm>
          <a:prstGeom prst="rect">
            <a:avLst/>
          </a:prstGeom>
        </p:spPr>
      </p:pic>
      <p:sp>
        <p:nvSpPr>
          <p:cNvPr id="7" name="Content Placeholder 4">
            <a:extLst>
              <a:ext uri="{FF2B5EF4-FFF2-40B4-BE49-F238E27FC236}">
                <a16:creationId xmlns:a16="http://schemas.microsoft.com/office/drawing/2014/main" id="{91F4B03F-6F53-7E60-1D94-D0F355C6091F}"/>
              </a:ext>
            </a:extLst>
          </p:cNvPr>
          <p:cNvSpPr txBox="1">
            <a:spLocks/>
          </p:cNvSpPr>
          <p:nvPr/>
        </p:nvSpPr>
        <p:spPr>
          <a:xfrm>
            <a:off x="833866" y="1605625"/>
            <a:ext cx="4372804" cy="2502547"/>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200" b="1" dirty="0">
                <a:solidFill>
                  <a:srgbClr val="0B49CB"/>
                </a:solidFill>
                <a:latin typeface="Abadi" panose="020B0604020104020204" pitchFamily="34" charset="0"/>
              </a:rPr>
              <a:t>All SpaceX launch sites are located</a:t>
            </a:r>
          </a:p>
          <a:p>
            <a:pPr algn="l">
              <a:buFont typeface="Symbol" panose="05050102010706020507" pitchFamily="18" charset="2"/>
              <a:buChar char="-"/>
            </a:pPr>
            <a:r>
              <a:rPr lang="en-US" sz="2000" dirty="0">
                <a:solidFill>
                  <a:srgbClr val="0B49CB"/>
                </a:solidFill>
                <a:latin typeface="Abadi" panose="020B0604020104020204" pitchFamily="34" charset="0"/>
              </a:rPr>
              <a:t>Within the USA</a:t>
            </a:r>
          </a:p>
          <a:p>
            <a:pPr algn="l">
              <a:buFont typeface="Symbol" panose="05050102010706020507" pitchFamily="18" charset="2"/>
              <a:buChar char="-"/>
            </a:pPr>
            <a:r>
              <a:rPr lang="en-US" sz="2000" dirty="0">
                <a:solidFill>
                  <a:srgbClr val="0B49CB"/>
                </a:solidFill>
                <a:latin typeface="Abadi" panose="020B0604020104020204" pitchFamily="34" charset="0"/>
              </a:rPr>
              <a:t>In the southern regions of the USA</a:t>
            </a:r>
          </a:p>
          <a:p>
            <a:pPr algn="l">
              <a:buFont typeface="Symbol" panose="05050102010706020507" pitchFamily="18" charset="2"/>
              <a:buChar char="-"/>
            </a:pPr>
            <a:r>
              <a:rPr lang="en-US" sz="2000" dirty="0">
                <a:solidFill>
                  <a:srgbClr val="0B49CB"/>
                </a:solidFill>
                <a:latin typeface="Abadi" panose="020B0604020104020204" pitchFamily="34" charset="0"/>
              </a:rPr>
              <a:t>Close to the sea</a:t>
            </a:r>
          </a:p>
          <a:p>
            <a:pPr algn="l">
              <a:buFont typeface="Symbol" panose="05050102010706020507" pitchFamily="18" charset="2"/>
              <a:buChar char="-"/>
            </a:pPr>
            <a:r>
              <a:rPr lang="en-US" sz="2000" dirty="0">
                <a:solidFill>
                  <a:srgbClr val="0B49CB"/>
                </a:solidFill>
                <a:latin typeface="Abadi" panose="020B0604020104020204" pitchFamily="34" charset="0"/>
              </a:rPr>
              <a:t>Near transportation infrastructure</a:t>
            </a:r>
          </a:p>
          <a:p>
            <a:pPr algn="l">
              <a:buFont typeface="Symbol" panose="05050102010706020507" pitchFamily="18" charset="2"/>
              <a:buChar char="-"/>
            </a:pPr>
            <a:r>
              <a:rPr lang="en-US" sz="2000" dirty="0">
                <a:solidFill>
                  <a:srgbClr val="0B49CB"/>
                </a:solidFill>
                <a:latin typeface="Abadi" panose="020B0604020104020204" pitchFamily="34" charset="0"/>
              </a:rPr>
              <a:t>Away from large cities</a:t>
            </a:r>
          </a:p>
          <a:p>
            <a:pPr marL="0" indent="0">
              <a:lnSpc>
                <a:spcPct val="100000"/>
              </a:lnSpc>
              <a:spcBef>
                <a:spcPts val="1400"/>
              </a:spcBef>
              <a:buNone/>
            </a:pPr>
            <a:endParaRPr lang="en-US" sz="2200" dirty="0">
              <a:solidFill>
                <a:srgbClr val="0B49CB"/>
              </a:solidFill>
              <a:latin typeface="Abadi" panose="020B0604020104020204" pitchFamily="34" charset="0"/>
            </a:endParaRPr>
          </a:p>
        </p:txBody>
      </p:sp>
      <p:sp>
        <p:nvSpPr>
          <p:cNvPr id="8" name="Textfeld 7">
            <a:extLst>
              <a:ext uri="{FF2B5EF4-FFF2-40B4-BE49-F238E27FC236}">
                <a16:creationId xmlns:a16="http://schemas.microsoft.com/office/drawing/2014/main" id="{C6ABEEF8-5B60-7A4E-391B-EF34DB48FF33}"/>
              </a:ext>
            </a:extLst>
          </p:cNvPr>
          <p:cNvSpPr txBox="1"/>
          <p:nvPr/>
        </p:nvSpPr>
        <p:spPr>
          <a:xfrm>
            <a:off x="1978927" y="4735281"/>
            <a:ext cx="4230806" cy="1863411"/>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90000"/>
              </a:lnSpc>
              <a:spcBef>
                <a:spcPts val="1000"/>
              </a:spcBef>
              <a:buFont typeface="Arial" panose="020B0604020202020204" pitchFamily="34" charset="0"/>
              <a:buNone/>
              <a:defRPr sz="2200" b="1">
                <a:solidFill>
                  <a:srgbClr val="0B49CB"/>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60000"/>
              </a:lnSpc>
            </a:pPr>
            <a:endParaRPr lang="en-US" sz="900" dirty="0"/>
          </a:p>
          <a:p>
            <a:pPr>
              <a:lnSpc>
                <a:spcPct val="60000"/>
              </a:lnSpc>
            </a:pPr>
            <a:r>
              <a:rPr lang="en-US" dirty="0"/>
              <a:t>West Coast - California</a:t>
            </a:r>
          </a:p>
          <a:p>
            <a:pPr marL="228600" indent="-228600">
              <a:lnSpc>
                <a:spcPct val="60000"/>
              </a:lnSpc>
              <a:buFont typeface="Symbol" panose="05050102010706020507" pitchFamily="18" charset="2"/>
              <a:buChar char="-"/>
            </a:pPr>
            <a:r>
              <a:rPr lang="en-US" sz="2000" b="0" dirty="0"/>
              <a:t>Vandenberg Air Force Base Space</a:t>
            </a:r>
          </a:p>
          <a:p>
            <a:pPr>
              <a:lnSpc>
                <a:spcPct val="60000"/>
              </a:lnSpc>
            </a:pPr>
            <a:r>
              <a:rPr lang="en-US" dirty="0"/>
              <a:t>East Coast - Florida</a:t>
            </a:r>
          </a:p>
          <a:p>
            <a:pPr marL="228600" indent="-228600">
              <a:lnSpc>
                <a:spcPct val="60000"/>
              </a:lnSpc>
              <a:buFont typeface="Symbol" panose="05050102010706020507" pitchFamily="18" charset="2"/>
              <a:buChar char="-"/>
            </a:pPr>
            <a:r>
              <a:rPr lang="en-US" sz="2000" b="0" dirty="0"/>
              <a:t>Cape Canaveral Air Force Station</a:t>
            </a:r>
          </a:p>
          <a:p>
            <a:pPr marL="228600" indent="-228600">
              <a:lnSpc>
                <a:spcPct val="60000"/>
              </a:lnSpc>
              <a:buFont typeface="Symbol" panose="05050102010706020507" pitchFamily="18" charset="2"/>
              <a:buChar char="-"/>
            </a:pPr>
            <a:r>
              <a:rPr lang="en-US" sz="2000" b="0" dirty="0"/>
              <a:t>Kennedy Space Center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EC0E2FEB-7F93-2A46-5E2E-9A270BF7E7C7}"/>
              </a:ext>
            </a:extLst>
          </p:cNvPr>
          <p:cNvPicPr>
            <a:picLocks noChangeAspect="1"/>
          </p:cNvPicPr>
          <p:nvPr/>
        </p:nvPicPr>
        <p:blipFill>
          <a:blip r:embed="rId3"/>
          <a:stretch>
            <a:fillRect/>
          </a:stretch>
        </p:blipFill>
        <p:spPr>
          <a:xfrm rot="10800000">
            <a:off x="2205870" y="4732653"/>
            <a:ext cx="631792" cy="1681547"/>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Depicting Launch Outcomes on the Folium Map</a:t>
            </a:r>
          </a:p>
        </p:txBody>
      </p:sp>
      <p:pic>
        <p:nvPicPr>
          <p:cNvPr id="4" name="Grafik 3">
            <a:extLst>
              <a:ext uri="{FF2B5EF4-FFF2-40B4-BE49-F238E27FC236}">
                <a16:creationId xmlns:a16="http://schemas.microsoft.com/office/drawing/2014/main" id="{13F00208-F867-438B-323C-4D056D7071E8}"/>
              </a:ext>
            </a:extLst>
          </p:cNvPr>
          <p:cNvPicPr>
            <a:picLocks noChangeAspect="1"/>
          </p:cNvPicPr>
          <p:nvPr/>
        </p:nvPicPr>
        <p:blipFill>
          <a:blip r:embed="rId4"/>
          <a:stretch>
            <a:fillRect/>
          </a:stretch>
        </p:blipFill>
        <p:spPr>
          <a:xfrm>
            <a:off x="839337" y="1493446"/>
            <a:ext cx="5132511" cy="2498524"/>
          </a:xfrm>
          <a:prstGeom prst="rect">
            <a:avLst/>
          </a:prstGeom>
        </p:spPr>
      </p:pic>
      <p:pic>
        <p:nvPicPr>
          <p:cNvPr id="7" name="Grafik 6">
            <a:extLst>
              <a:ext uri="{FF2B5EF4-FFF2-40B4-BE49-F238E27FC236}">
                <a16:creationId xmlns:a16="http://schemas.microsoft.com/office/drawing/2014/main" id="{CD0D755A-CEE7-6328-430C-1421AEA79E78}"/>
              </a:ext>
            </a:extLst>
          </p:cNvPr>
          <p:cNvPicPr>
            <a:picLocks noChangeAspect="1"/>
          </p:cNvPicPr>
          <p:nvPr/>
        </p:nvPicPr>
        <p:blipFill>
          <a:blip r:embed="rId5"/>
          <a:stretch>
            <a:fillRect/>
          </a:stretch>
        </p:blipFill>
        <p:spPr>
          <a:xfrm>
            <a:off x="6220154" y="1493446"/>
            <a:ext cx="5456830" cy="3053896"/>
          </a:xfrm>
          <a:prstGeom prst="rect">
            <a:avLst/>
          </a:prstGeom>
        </p:spPr>
      </p:pic>
      <p:sp>
        <p:nvSpPr>
          <p:cNvPr id="9" name="Textfeld 8">
            <a:extLst>
              <a:ext uri="{FF2B5EF4-FFF2-40B4-BE49-F238E27FC236}">
                <a16:creationId xmlns:a16="http://schemas.microsoft.com/office/drawing/2014/main" id="{977CC8C3-79B7-4062-68B8-ACCBD167A0F1}"/>
              </a:ext>
            </a:extLst>
          </p:cNvPr>
          <p:cNvSpPr txBox="1"/>
          <p:nvPr/>
        </p:nvSpPr>
        <p:spPr>
          <a:xfrm>
            <a:off x="2804537" y="4880963"/>
            <a:ext cx="6987654" cy="1569660"/>
          </a:xfrm>
          <a:prstGeom prst="rect">
            <a:avLst/>
          </a:prstGeom>
          <a:noFill/>
        </p:spPr>
        <p:txBody>
          <a:bodyPr wrap="square" rtlCol="0">
            <a:spAutoFit/>
          </a:bodyPr>
          <a:lstStyle/>
          <a:p>
            <a:pPr marL="285750" indent="-285750" algn="l">
              <a:buFont typeface="Symbol" panose="05050102010706020507" pitchFamily="18" charset="2"/>
              <a:buChar char="-"/>
            </a:pPr>
            <a:r>
              <a:rPr lang="en-US" sz="2000" b="0" i="0" dirty="0">
                <a:solidFill>
                  <a:srgbClr val="374151"/>
                </a:solidFill>
                <a:effectLst/>
                <a:latin typeface="Söhne"/>
              </a:rPr>
              <a:t>Green markers indicate successful launches.</a:t>
            </a:r>
            <a:br>
              <a:rPr lang="en-US" sz="2000" b="0" i="0" dirty="0">
                <a:solidFill>
                  <a:srgbClr val="374151"/>
                </a:solidFill>
                <a:effectLst/>
                <a:latin typeface="Söhne"/>
              </a:rPr>
            </a:br>
            <a:endParaRPr lang="en-US" sz="800" b="0" i="0" dirty="0">
              <a:solidFill>
                <a:srgbClr val="374151"/>
              </a:solidFill>
              <a:effectLst/>
              <a:latin typeface="Söhne"/>
            </a:endParaRPr>
          </a:p>
          <a:p>
            <a:pPr marL="285750" indent="-285750" algn="l">
              <a:buFont typeface="Symbol" panose="05050102010706020507" pitchFamily="18" charset="2"/>
              <a:buChar char="-"/>
            </a:pPr>
            <a:r>
              <a:rPr lang="en-US" sz="2000" b="0" i="0" dirty="0">
                <a:solidFill>
                  <a:srgbClr val="374151"/>
                </a:solidFill>
                <a:effectLst/>
                <a:latin typeface="Söhne"/>
              </a:rPr>
              <a:t>Red markers indicate unsuccessful launches.</a:t>
            </a:r>
            <a:br>
              <a:rPr lang="en-US" sz="2000" b="0" i="0" dirty="0">
                <a:solidFill>
                  <a:srgbClr val="374151"/>
                </a:solidFill>
                <a:effectLst/>
                <a:latin typeface="Söhne"/>
              </a:rPr>
            </a:br>
            <a:endParaRPr lang="en-US" sz="800" b="0" i="0" dirty="0">
              <a:solidFill>
                <a:srgbClr val="374151"/>
              </a:solidFill>
              <a:effectLst/>
              <a:latin typeface="Söhne"/>
            </a:endParaRPr>
          </a:p>
          <a:p>
            <a:pPr marL="285750" indent="-285750" algn="l">
              <a:buFont typeface="Symbol" panose="05050102010706020507" pitchFamily="18" charset="2"/>
              <a:buChar char="-"/>
            </a:pPr>
            <a:r>
              <a:rPr lang="en-US" sz="2000" b="0" i="0" dirty="0">
                <a:solidFill>
                  <a:srgbClr val="374151"/>
                </a:solidFill>
                <a:effectLst/>
                <a:latin typeface="Söhne"/>
              </a:rPr>
              <a:t>Yellow markers indicate overlapping red and green markers, with the count displayed at the center.</a:t>
            </a:r>
          </a:p>
        </p:txBody>
      </p:sp>
      <p:pic>
        <p:nvPicPr>
          <p:cNvPr id="11" name="Grafik 10">
            <a:extLst>
              <a:ext uri="{FF2B5EF4-FFF2-40B4-BE49-F238E27FC236}">
                <a16:creationId xmlns:a16="http://schemas.microsoft.com/office/drawing/2014/main" id="{3CD479B8-B1C8-6C34-2721-50160A18B0F7}"/>
              </a:ext>
            </a:extLst>
          </p:cNvPr>
          <p:cNvPicPr>
            <a:picLocks noChangeAspect="1"/>
          </p:cNvPicPr>
          <p:nvPr/>
        </p:nvPicPr>
        <p:blipFill>
          <a:blip r:embed="rId6"/>
          <a:stretch>
            <a:fillRect/>
          </a:stretch>
        </p:blipFill>
        <p:spPr>
          <a:xfrm>
            <a:off x="2321555" y="5422292"/>
            <a:ext cx="304800" cy="419100"/>
          </a:xfrm>
          <a:prstGeom prst="rect">
            <a:avLst/>
          </a:prstGeom>
        </p:spPr>
      </p:pic>
      <p:pic>
        <p:nvPicPr>
          <p:cNvPr id="13" name="Grafik 12">
            <a:extLst>
              <a:ext uri="{FF2B5EF4-FFF2-40B4-BE49-F238E27FC236}">
                <a16:creationId xmlns:a16="http://schemas.microsoft.com/office/drawing/2014/main" id="{97A5AE45-A92D-90CD-2F91-510A230A1843}"/>
              </a:ext>
            </a:extLst>
          </p:cNvPr>
          <p:cNvPicPr>
            <a:picLocks noChangeAspect="1"/>
          </p:cNvPicPr>
          <p:nvPr/>
        </p:nvPicPr>
        <p:blipFill>
          <a:blip r:embed="rId7"/>
          <a:stretch>
            <a:fillRect/>
          </a:stretch>
        </p:blipFill>
        <p:spPr>
          <a:xfrm>
            <a:off x="2311179" y="4881214"/>
            <a:ext cx="342900" cy="447675"/>
          </a:xfrm>
          <a:prstGeom prst="rect">
            <a:avLst/>
          </a:prstGeom>
        </p:spPr>
      </p:pic>
      <p:pic>
        <p:nvPicPr>
          <p:cNvPr id="15" name="Grafik 14">
            <a:extLst>
              <a:ext uri="{FF2B5EF4-FFF2-40B4-BE49-F238E27FC236}">
                <a16:creationId xmlns:a16="http://schemas.microsoft.com/office/drawing/2014/main" id="{26DD042B-7FA8-EA57-FF87-67AEFB75CFB8}"/>
              </a:ext>
            </a:extLst>
          </p:cNvPr>
          <p:cNvPicPr>
            <a:picLocks noChangeAspect="1"/>
          </p:cNvPicPr>
          <p:nvPr/>
        </p:nvPicPr>
        <p:blipFill>
          <a:blip r:embed="rId8"/>
          <a:stretch>
            <a:fillRect/>
          </a:stretch>
        </p:blipFill>
        <p:spPr>
          <a:xfrm>
            <a:off x="2311179" y="5934795"/>
            <a:ext cx="419100" cy="4000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6" y="1656080"/>
            <a:ext cx="10064903" cy="47711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rgbClr val="1C7DDB"/>
                </a:solidFill>
                <a:latin typeface="Abadi" panose="020B0604020104020204" pitchFamily="34" charset="0"/>
              </a:rPr>
              <a:t>Project background and context</a:t>
            </a:r>
            <a:br>
              <a:rPr lang="en-US" sz="2200" dirty="0">
                <a:solidFill>
                  <a:srgbClr val="1C7DDB"/>
                </a:solidFill>
                <a:latin typeface="Abadi" panose="020B0604020104020204" pitchFamily="34" charset="0"/>
              </a:rPr>
            </a:br>
            <a:br>
              <a:rPr lang="en-US" sz="2200" dirty="0">
                <a:solidFill>
                  <a:srgbClr val="1C7DDB"/>
                </a:solidFill>
                <a:latin typeface="Abadi" panose="020B0604020104020204" pitchFamily="34" charset="0"/>
              </a:rPr>
            </a:br>
            <a:r>
              <a:rPr lang="en-US" sz="1800" dirty="0">
                <a:solidFill>
                  <a:srgbClr val="1C7DDB"/>
                </a:solidFill>
              </a:rPr>
              <a:t>The capstone's main objective is to use machine learning to predict the successful landing of the   Falcon 9's first stage and to understand driving success parameters.</a:t>
            </a:r>
            <a:br>
              <a:rPr lang="en-US" sz="1800" dirty="0">
                <a:solidFill>
                  <a:srgbClr val="1C7DDB"/>
                </a:solidFill>
              </a:rPr>
            </a:br>
            <a:br>
              <a:rPr lang="en-US" sz="1800" dirty="0">
                <a:solidFill>
                  <a:srgbClr val="1C7DDB"/>
                </a:solidFill>
              </a:rPr>
            </a:br>
            <a:r>
              <a:rPr lang="en-US" sz="1800" dirty="0">
                <a:solidFill>
                  <a:srgbClr val="1C7DDB"/>
                </a:solidFill>
              </a:rPr>
              <a:t>With Space X charging $62 million for launches, which is more than 60% less than competitors’        $165 million, the key to this cost advantage is reusing the first stage.</a:t>
            </a:r>
            <a:br>
              <a:rPr lang="en-US" sz="1800" dirty="0">
                <a:solidFill>
                  <a:srgbClr val="1C7DDB"/>
                </a:solidFill>
              </a:rPr>
            </a:br>
            <a:br>
              <a:rPr lang="en-US" sz="1800" dirty="0">
                <a:solidFill>
                  <a:srgbClr val="1C7DDB"/>
                </a:solidFill>
              </a:rPr>
            </a:br>
            <a:r>
              <a:rPr lang="en-US" sz="1800" dirty="0">
                <a:solidFill>
                  <a:srgbClr val="1C7DDB"/>
                </a:solidFill>
              </a:rPr>
              <a:t>A reliable prediction model can clarify launch costs and offer a competitive benchmark for other companies. Based on identified driving success parameters, an outlook is given.</a:t>
            </a:r>
            <a:endParaRPr lang="en-US" sz="1800" dirty="0">
              <a:solidFill>
                <a:srgbClr val="1C7DDB"/>
              </a:solidFill>
              <a:latin typeface="Abadi" panose="020B0604020104020204" pitchFamily="34" charset="0"/>
            </a:endParaRPr>
          </a:p>
          <a:p>
            <a:pPr>
              <a:spcBef>
                <a:spcPts val="1400"/>
              </a:spcBef>
            </a:pPr>
            <a:r>
              <a:rPr lang="en-US" sz="2200" dirty="0">
                <a:solidFill>
                  <a:srgbClr val="1C7DDB"/>
                </a:solidFill>
                <a:latin typeface="Abadi" panose="020B0604020104020204" pitchFamily="34" charset="0"/>
              </a:rPr>
              <a:t>Problems you want to find answers</a:t>
            </a:r>
            <a:br>
              <a:rPr lang="en-US" sz="2200" dirty="0">
                <a:solidFill>
                  <a:srgbClr val="1C7DDB"/>
                </a:solidFill>
                <a:latin typeface="Abadi" panose="020B0604020104020204" pitchFamily="34" charset="0"/>
              </a:rPr>
            </a:br>
            <a:br>
              <a:rPr lang="en-US" sz="2200" dirty="0">
                <a:solidFill>
                  <a:srgbClr val="1C7DDB"/>
                </a:solidFill>
                <a:latin typeface="Abadi" panose="020B0604020104020204" pitchFamily="34" charset="0"/>
              </a:rPr>
            </a:br>
            <a:r>
              <a:rPr lang="en-US" sz="1800" dirty="0">
                <a:solidFill>
                  <a:srgbClr val="1C7DDB"/>
                </a:solidFill>
              </a:rPr>
              <a:t>Which factors influence the successful landing of the first stage of a rocket?</a:t>
            </a:r>
            <a:br>
              <a:rPr lang="en-US" sz="1800" dirty="0">
                <a:solidFill>
                  <a:srgbClr val="1C7DDB"/>
                </a:solidFill>
              </a:rPr>
            </a:br>
            <a:br>
              <a:rPr lang="en-US" sz="1800" dirty="0">
                <a:solidFill>
                  <a:srgbClr val="1C7DDB"/>
                </a:solidFill>
              </a:rPr>
            </a:br>
            <a:r>
              <a:rPr lang="en-US" sz="1800" dirty="0">
                <a:solidFill>
                  <a:srgbClr val="1C7DDB"/>
                </a:solidFill>
              </a:rPr>
              <a:t>How do interrelated parameters affect the likelihood of a successful landing?</a:t>
            </a:r>
            <a:br>
              <a:rPr lang="en-US" sz="1800" dirty="0">
                <a:solidFill>
                  <a:srgbClr val="1C7DDB"/>
                </a:solidFill>
              </a:rPr>
            </a:br>
            <a:br>
              <a:rPr lang="en-US" sz="1800" dirty="0">
                <a:solidFill>
                  <a:srgbClr val="1C7DDB"/>
                </a:solidFill>
              </a:rPr>
            </a:br>
            <a:r>
              <a:rPr lang="en-US" sz="1800" dirty="0">
                <a:solidFill>
                  <a:srgbClr val="1C7DDB"/>
                </a:solidFill>
              </a:rPr>
              <a:t>What are the optimal operational conditions required for the first stage to land successfully?</a:t>
            </a:r>
            <a:br>
              <a:rPr lang="en-US" sz="2200" dirty="0">
                <a:solidFill>
                  <a:srgbClr val="1C7DDB"/>
                </a:solidFill>
                <a:latin typeface="Abadi" panose="020B0604020104020204" pitchFamily="34" charset="0"/>
              </a:rPr>
            </a:br>
            <a:endParaRPr lang="en-US" sz="2200" dirty="0">
              <a:solidFill>
                <a:srgbClr val="1C7DDB"/>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408F0715-2453-BAB4-A6FD-87F697AE75F2}"/>
              </a:ext>
            </a:extLst>
          </p:cNvPr>
          <p:cNvSpPr/>
          <p:nvPr/>
        </p:nvSpPr>
        <p:spPr>
          <a:xfrm>
            <a:off x="7138867" y="1356465"/>
            <a:ext cx="4821686" cy="42390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7D7BD020-42C3-3B66-B18C-C8E74F69293B}"/>
              </a:ext>
            </a:extLst>
          </p:cNvPr>
          <p:cNvSpPr/>
          <p:nvPr/>
        </p:nvSpPr>
        <p:spPr>
          <a:xfrm>
            <a:off x="770011" y="1388223"/>
            <a:ext cx="6320001" cy="301201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Launch Site Proximity Analysis on Folium Map</a:t>
            </a:r>
          </a:p>
        </p:txBody>
      </p:sp>
      <p:pic>
        <p:nvPicPr>
          <p:cNvPr id="4" name="Grafik 3">
            <a:extLst>
              <a:ext uri="{FF2B5EF4-FFF2-40B4-BE49-F238E27FC236}">
                <a16:creationId xmlns:a16="http://schemas.microsoft.com/office/drawing/2014/main" id="{67457778-DD3E-0C30-57E6-5E2D2A1B3A33}"/>
              </a:ext>
            </a:extLst>
          </p:cNvPr>
          <p:cNvPicPr>
            <a:picLocks noChangeAspect="1"/>
          </p:cNvPicPr>
          <p:nvPr/>
        </p:nvPicPr>
        <p:blipFill>
          <a:blip r:embed="rId3"/>
          <a:stretch>
            <a:fillRect/>
          </a:stretch>
        </p:blipFill>
        <p:spPr>
          <a:xfrm>
            <a:off x="818866" y="1447193"/>
            <a:ext cx="6209731" cy="2897874"/>
          </a:xfrm>
          <a:prstGeom prst="rect">
            <a:avLst/>
          </a:prstGeom>
        </p:spPr>
      </p:pic>
      <p:sp>
        <p:nvSpPr>
          <p:cNvPr id="9" name="Textfeld 8">
            <a:extLst>
              <a:ext uri="{FF2B5EF4-FFF2-40B4-BE49-F238E27FC236}">
                <a16:creationId xmlns:a16="http://schemas.microsoft.com/office/drawing/2014/main" id="{792E7691-185F-AFE6-AFF2-0E6D63134E7F}"/>
              </a:ext>
            </a:extLst>
          </p:cNvPr>
          <p:cNvSpPr txBox="1"/>
          <p:nvPr/>
        </p:nvSpPr>
        <p:spPr>
          <a:xfrm>
            <a:off x="1984661" y="3958751"/>
            <a:ext cx="4282006" cy="369332"/>
          </a:xfrm>
          <a:prstGeom prst="rect">
            <a:avLst/>
          </a:prstGeom>
          <a:noFill/>
        </p:spPr>
        <p:txBody>
          <a:bodyPr wrap="none" rtlCol="0">
            <a:spAutoFit/>
          </a:bodyPr>
          <a:lstStyle/>
          <a:p>
            <a:r>
              <a:rPr lang="de-DE" b="1" dirty="0"/>
              <a:t>Figure: </a:t>
            </a:r>
            <a:r>
              <a:rPr lang="de-DE" b="1" dirty="0" err="1"/>
              <a:t>distance</a:t>
            </a:r>
            <a:r>
              <a:rPr lang="de-DE" b="1" dirty="0"/>
              <a:t> CCAFS SLC-40 </a:t>
            </a:r>
            <a:r>
              <a:rPr lang="de-DE" b="1" dirty="0" err="1"/>
              <a:t>to</a:t>
            </a:r>
            <a:r>
              <a:rPr lang="de-DE" b="1" dirty="0"/>
              <a:t> </a:t>
            </a:r>
            <a:r>
              <a:rPr lang="de-DE" b="1" dirty="0" err="1"/>
              <a:t>coastline</a:t>
            </a:r>
            <a:r>
              <a:rPr lang="de-DE" b="1" dirty="0"/>
              <a:t>  </a:t>
            </a:r>
          </a:p>
        </p:txBody>
      </p:sp>
      <p:pic>
        <p:nvPicPr>
          <p:cNvPr id="11" name="Grafik 10">
            <a:extLst>
              <a:ext uri="{FF2B5EF4-FFF2-40B4-BE49-F238E27FC236}">
                <a16:creationId xmlns:a16="http://schemas.microsoft.com/office/drawing/2014/main" id="{7BC8EF8F-A356-72F2-9DFB-751F74B1A917}"/>
              </a:ext>
            </a:extLst>
          </p:cNvPr>
          <p:cNvPicPr>
            <a:picLocks noChangeAspect="1"/>
          </p:cNvPicPr>
          <p:nvPr/>
        </p:nvPicPr>
        <p:blipFill>
          <a:blip r:embed="rId4"/>
          <a:stretch>
            <a:fillRect/>
          </a:stretch>
        </p:blipFill>
        <p:spPr>
          <a:xfrm>
            <a:off x="7231841" y="1447193"/>
            <a:ext cx="4660309" cy="3776983"/>
          </a:xfrm>
          <a:prstGeom prst="rect">
            <a:avLst/>
          </a:prstGeom>
        </p:spPr>
      </p:pic>
      <p:sp>
        <p:nvSpPr>
          <p:cNvPr id="15" name="Textfeld 14">
            <a:extLst>
              <a:ext uri="{FF2B5EF4-FFF2-40B4-BE49-F238E27FC236}">
                <a16:creationId xmlns:a16="http://schemas.microsoft.com/office/drawing/2014/main" id="{A2488A50-E1E5-0CCC-967F-7E3B5F6C8EBD}"/>
              </a:ext>
            </a:extLst>
          </p:cNvPr>
          <p:cNvSpPr txBox="1"/>
          <p:nvPr/>
        </p:nvSpPr>
        <p:spPr>
          <a:xfrm>
            <a:off x="7634758" y="5226141"/>
            <a:ext cx="3926331" cy="369332"/>
          </a:xfrm>
          <a:prstGeom prst="rect">
            <a:avLst/>
          </a:prstGeom>
          <a:noFill/>
        </p:spPr>
        <p:txBody>
          <a:bodyPr wrap="none" rtlCol="0">
            <a:spAutoFit/>
          </a:bodyPr>
          <a:lstStyle/>
          <a:p>
            <a:r>
              <a:rPr lang="en-US" b="1" i="0" dirty="0">
                <a:solidFill>
                  <a:srgbClr val="374151"/>
                </a:solidFill>
                <a:effectLst/>
                <a:latin typeface="Söhne"/>
              </a:rPr>
              <a:t>Figure: Measuring Distances to Equator</a:t>
            </a:r>
            <a:endParaRPr lang="de-DE" b="1" dirty="0"/>
          </a:p>
        </p:txBody>
      </p:sp>
      <p:sp>
        <p:nvSpPr>
          <p:cNvPr id="20" name="Rechteck 19">
            <a:extLst>
              <a:ext uri="{FF2B5EF4-FFF2-40B4-BE49-F238E27FC236}">
                <a16:creationId xmlns:a16="http://schemas.microsoft.com/office/drawing/2014/main" id="{2F5EC936-1829-0409-C8DC-7FFA2B2DE6E3}"/>
              </a:ext>
            </a:extLst>
          </p:cNvPr>
          <p:cNvSpPr/>
          <p:nvPr/>
        </p:nvSpPr>
        <p:spPr>
          <a:xfrm>
            <a:off x="750322" y="4459206"/>
            <a:ext cx="6940191" cy="227393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a:extLst>
              <a:ext uri="{FF2B5EF4-FFF2-40B4-BE49-F238E27FC236}">
                <a16:creationId xmlns:a16="http://schemas.microsoft.com/office/drawing/2014/main" id="{14448D41-ADD0-F369-7155-DB94D1A71F1B}"/>
              </a:ext>
            </a:extLst>
          </p:cNvPr>
          <p:cNvPicPr>
            <a:picLocks noChangeAspect="1"/>
          </p:cNvPicPr>
          <p:nvPr/>
        </p:nvPicPr>
        <p:blipFill>
          <a:blip r:embed="rId5"/>
          <a:stretch>
            <a:fillRect/>
          </a:stretch>
        </p:blipFill>
        <p:spPr>
          <a:xfrm>
            <a:off x="770011" y="4521201"/>
            <a:ext cx="6815892" cy="1906010"/>
          </a:xfrm>
          <a:prstGeom prst="rect">
            <a:avLst/>
          </a:prstGeom>
        </p:spPr>
      </p:pic>
      <p:sp>
        <p:nvSpPr>
          <p:cNvPr id="14" name="Textfeld 13">
            <a:extLst>
              <a:ext uri="{FF2B5EF4-FFF2-40B4-BE49-F238E27FC236}">
                <a16:creationId xmlns:a16="http://schemas.microsoft.com/office/drawing/2014/main" id="{4C6C8BBA-1340-7529-0FA0-46C65F7C9F3B}"/>
              </a:ext>
            </a:extLst>
          </p:cNvPr>
          <p:cNvSpPr txBox="1"/>
          <p:nvPr/>
        </p:nvSpPr>
        <p:spPr>
          <a:xfrm>
            <a:off x="818866" y="6363812"/>
            <a:ext cx="6687280" cy="369332"/>
          </a:xfrm>
          <a:prstGeom prst="rect">
            <a:avLst/>
          </a:prstGeom>
          <a:noFill/>
        </p:spPr>
        <p:txBody>
          <a:bodyPr wrap="none" rtlCol="0">
            <a:spAutoFit/>
          </a:bodyPr>
          <a:lstStyle/>
          <a:p>
            <a:r>
              <a:rPr lang="en-US" b="1" i="0" dirty="0">
                <a:solidFill>
                  <a:srgbClr val="374151"/>
                </a:solidFill>
                <a:effectLst/>
                <a:latin typeface="Söhne"/>
              </a:rPr>
              <a:t>Figure: Marking Infrastructure and Measuring Distances with Folium</a:t>
            </a:r>
            <a:endParaRPr lang="de-DE"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Conclusions from Launch Site Proximity Analysis</a:t>
            </a:r>
          </a:p>
        </p:txBody>
      </p:sp>
      <p:sp>
        <p:nvSpPr>
          <p:cNvPr id="2" name="Content Placeholder 4">
            <a:extLst>
              <a:ext uri="{FF2B5EF4-FFF2-40B4-BE49-F238E27FC236}">
                <a16:creationId xmlns:a16="http://schemas.microsoft.com/office/drawing/2014/main" id="{718FF4B8-32A1-F309-D761-2A8CD0BB0684}"/>
              </a:ext>
            </a:extLst>
          </p:cNvPr>
          <p:cNvSpPr txBox="1">
            <a:spLocks/>
          </p:cNvSpPr>
          <p:nvPr/>
        </p:nvSpPr>
        <p:spPr>
          <a:xfrm>
            <a:off x="3100070" y="1663355"/>
            <a:ext cx="5614702" cy="3993642"/>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sz="2200" b="1" dirty="0">
              <a:solidFill>
                <a:srgbClr val="0B49CB"/>
              </a:solidFill>
              <a:latin typeface="Abadi" panose="020B0604020104020204" pitchFamily="34" charset="0"/>
            </a:endParaRPr>
          </a:p>
          <a:p>
            <a:pPr marL="0" indent="0" algn="l">
              <a:buNone/>
            </a:pPr>
            <a:r>
              <a:rPr lang="en-US" sz="2200" b="1" dirty="0">
                <a:solidFill>
                  <a:srgbClr val="0B49CB"/>
                </a:solidFill>
                <a:latin typeface="Abadi" panose="020B0604020104020204" pitchFamily="34" charset="0"/>
              </a:rPr>
              <a:t>All SpaceX Launch Site Locations*</a:t>
            </a:r>
          </a:p>
          <a:p>
            <a:pPr>
              <a:buFont typeface="Symbol" panose="05050102010706020507" pitchFamily="18" charset="2"/>
              <a:buChar char="-"/>
            </a:pPr>
            <a:r>
              <a:rPr lang="en-US" sz="2000" dirty="0">
                <a:solidFill>
                  <a:srgbClr val="0B49CB"/>
                </a:solidFill>
                <a:latin typeface="Abadi" panose="020B0604020104020204" pitchFamily="34" charset="0"/>
              </a:rPr>
              <a:t>Close to the sea – approximately 1 km away.</a:t>
            </a:r>
          </a:p>
          <a:p>
            <a:pPr>
              <a:buFont typeface="Symbol" panose="05050102010706020507" pitchFamily="18" charset="2"/>
              <a:buChar char="-"/>
            </a:pPr>
            <a:r>
              <a:rPr lang="en-US" sz="2000" dirty="0">
                <a:solidFill>
                  <a:srgbClr val="0B49CB"/>
                </a:solidFill>
                <a:latin typeface="Abadi" panose="020B0604020104020204" pitchFamily="34" charset="0"/>
              </a:rPr>
              <a:t>Within 1 km of transportation infrastructure.</a:t>
            </a:r>
          </a:p>
          <a:p>
            <a:pPr>
              <a:buFont typeface="Symbol" panose="05050102010706020507" pitchFamily="18" charset="2"/>
              <a:buChar char="-"/>
            </a:pPr>
            <a:r>
              <a:rPr lang="en-US" sz="2000" dirty="0">
                <a:solidFill>
                  <a:srgbClr val="0B49CB"/>
                </a:solidFill>
                <a:latin typeface="Abadi" panose="020B0604020104020204" pitchFamily="34" charset="0"/>
              </a:rPr>
              <a:t>Away from large cities – at least 45 km away.</a:t>
            </a:r>
          </a:p>
          <a:p>
            <a:pPr>
              <a:buFont typeface="Symbol" panose="05050102010706020507" pitchFamily="18" charset="2"/>
              <a:buChar char="-"/>
            </a:pPr>
            <a:r>
              <a:rPr lang="en-US" sz="2000" dirty="0">
                <a:solidFill>
                  <a:srgbClr val="0B49CB"/>
                </a:solidFill>
                <a:latin typeface="Abadi" panose="020B0604020104020204" pitchFamily="34" charset="0"/>
              </a:rPr>
              <a:t>Globally, quite close to the equator – between 3000 km and 4000 km away.</a:t>
            </a:r>
          </a:p>
          <a:p>
            <a:pPr>
              <a:buFont typeface="Symbol" panose="05050102010706020507" pitchFamily="18" charset="2"/>
              <a:buChar char="-"/>
            </a:pPr>
            <a:r>
              <a:rPr lang="en-US" sz="2000" dirty="0">
                <a:solidFill>
                  <a:srgbClr val="0B49CB"/>
                </a:solidFill>
                <a:latin typeface="Abadi" panose="020B0604020104020204" pitchFamily="34" charset="0"/>
              </a:rPr>
              <a:t>Positioned as close to the equator as feasible within the USA, considering the constraints mentioned above.</a:t>
            </a:r>
          </a:p>
        </p:txBody>
      </p:sp>
      <p:sp>
        <p:nvSpPr>
          <p:cNvPr id="5" name="Textfeld 4">
            <a:extLst>
              <a:ext uri="{FF2B5EF4-FFF2-40B4-BE49-F238E27FC236}">
                <a16:creationId xmlns:a16="http://schemas.microsoft.com/office/drawing/2014/main" id="{9E101056-B610-E85D-9F8F-2BB10FB294F2}"/>
              </a:ext>
            </a:extLst>
          </p:cNvPr>
          <p:cNvSpPr txBox="1"/>
          <p:nvPr/>
        </p:nvSpPr>
        <p:spPr>
          <a:xfrm>
            <a:off x="928049" y="6080078"/>
            <a:ext cx="9805916" cy="646331"/>
          </a:xfrm>
          <a:prstGeom prst="rect">
            <a:avLst/>
          </a:prstGeom>
          <a:noFill/>
        </p:spPr>
        <p:txBody>
          <a:bodyPr wrap="square" rtlCol="0">
            <a:spAutoFit/>
          </a:bodyPr>
          <a:lstStyle/>
          <a:p>
            <a:r>
              <a:rPr lang="en-US" dirty="0">
                <a:solidFill>
                  <a:srgbClr val="374151"/>
                </a:solidFill>
                <a:latin typeface="Söhne"/>
              </a:rPr>
              <a:t>*</a:t>
            </a:r>
            <a:r>
              <a:rPr lang="en-US" b="0" i="0" dirty="0">
                <a:solidFill>
                  <a:srgbClr val="374151"/>
                </a:solidFill>
                <a:effectLst/>
                <a:latin typeface="Söhne"/>
              </a:rPr>
              <a:t>All measurements were conducted at the CCAFS SLC-40 launch site. The conclusions were visually compared to other identified launch sites and were found to be consistent.</a:t>
            </a:r>
            <a:endParaRPr lang="de-DE" dirty="0"/>
          </a:p>
        </p:txBody>
      </p:sp>
      <p:cxnSp>
        <p:nvCxnSpPr>
          <p:cNvPr id="7" name="Gerader Verbinder 6">
            <a:extLst>
              <a:ext uri="{FF2B5EF4-FFF2-40B4-BE49-F238E27FC236}">
                <a16:creationId xmlns:a16="http://schemas.microsoft.com/office/drawing/2014/main" id="{881634E7-A2D4-9BD4-DE6D-8B30E0E49E1B}"/>
              </a:ext>
            </a:extLst>
          </p:cNvPr>
          <p:cNvCxnSpPr/>
          <p:nvPr/>
        </p:nvCxnSpPr>
        <p:spPr>
          <a:xfrm>
            <a:off x="928049" y="6080078"/>
            <a:ext cx="1231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133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Conclusions from Launch Site Proximity Analysis</a:t>
            </a:r>
          </a:p>
        </p:txBody>
      </p:sp>
      <p:sp>
        <p:nvSpPr>
          <p:cNvPr id="2" name="Content Placeholder 4">
            <a:extLst>
              <a:ext uri="{FF2B5EF4-FFF2-40B4-BE49-F238E27FC236}">
                <a16:creationId xmlns:a16="http://schemas.microsoft.com/office/drawing/2014/main" id="{718FF4B8-32A1-F309-D761-2A8CD0BB0684}"/>
              </a:ext>
            </a:extLst>
          </p:cNvPr>
          <p:cNvSpPr txBox="1">
            <a:spLocks/>
          </p:cNvSpPr>
          <p:nvPr/>
        </p:nvSpPr>
        <p:spPr>
          <a:xfrm>
            <a:off x="928049" y="1442175"/>
            <a:ext cx="10419103" cy="4087184"/>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sz="800" b="1" dirty="0">
              <a:solidFill>
                <a:srgbClr val="0B49CB"/>
              </a:solidFill>
              <a:latin typeface="Abadi" panose="020B0604020104020204" pitchFamily="34" charset="0"/>
            </a:endParaRPr>
          </a:p>
          <a:p>
            <a:pPr marL="0" indent="0" algn="l">
              <a:buNone/>
            </a:pPr>
            <a:r>
              <a:rPr lang="en-US" sz="2200" b="1" dirty="0">
                <a:solidFill>
                  <a:srgbClr val="0B49CB"/>
                </a:solidFill>
                <a:latin typeface="Abadi" panose="020B0604020104020204" pitchFamily="34" charset="0"/>
              </a:rPr>
              <a:t>Rationale for SpaceX Launch Site Locations*</a:t>
            </a:r>
          </a:p>
          <a:p>
            <a:pPr>
              <a:buFont typeface="Symbol" panose="05050102010706020507" pitchFamily="18" charset="2"/>
              <a:buChar char="-"/>
            </a:pPr>
            <a:r>
              <a:rPr lang="en-US" sz="2000" dirty="0">
                <a:solidFill>
                  <a:srgbClr val="0B49CB"/>
                </a:solidFill>
                <a:latin typeface="Abadi" panose="020B0604020104020204" pitchFamily="34" charset="0"/>
              </a:rPr>
              <a:t>Proximity to railways enables efficient transportation of cargo and staff.</a:t>
            </a:r>
          </a:p>
          <a:p>
            <a:pPr>
              <a:buFont typeface="Symbol" panose="05050102010706020507" pitchFamily="18" charset="2"/>
              <a:buChar char="-"/>
            </a:pPr>
            <a:r>
              <a:rPr lang="en-US" sz="2000" dirty="0">
                <a:solidFill>
                  <a:srgbClr val="0B49CB"/>
                </a:solidFill>
                <a:latin typeface="Abadi" panose="020B0604020104020204" pitchFamily="34" charset="0"/>
              </a:rPr>
              <a:t>Proximity to highways enables efficient transportation of cargo and staff.</a:t>
            </a:r>
          </a:p>
          <a:p>
            <a:pPr>
              <a:buFont typeface="Symbol" panose="05050102010706020507" pitchFamily="18" charset="2"/>
              <a:buChar char="-"/>
            </a:pPr>
            <a:r>
              <a:rPr lang="en-US" sz="2000" dirty="0">
                <a:solidFill>
                  <a:srgbClr val="0B49CB"/>
                </a:solidFill>
                <a:latin typeface="Abadi" panose="020B0604020104020204" pitchFamily="34" charset="0"/>
              </a:rPr>
              <a:t>Proximity to coastlines:</a:t>
            </a:r>
          </a:p>
          <a:p>
            <a:pPr marL="685800" lvl="2">
              <a:spcBef>
                <a:spcPts val="1000"/>
              </a:spcBef>
              <a:buFont typeface="Symbol" panose="05050102010706020507" pitchFamily="18" charset="2"/>
              <a:buChar char="-"/>
            </a:pPr>
            <a:r>
              <a:rPr lang="en-US" sz="1600" dirty="0">
                <a:solidFill>
                  <a:srgbClr val="0B49CB"/>
                </a:solidFill>
                <a:latin typeface="Abadi" panose="020B0604020104020204" pitchFamily="34" charset="0"/>
              </a:rPr>
              <a:t>enables sea transportation, crucial for landing platforms (!).</a:t>
            </a:r>
          </a:p>
          <a:p>
            <a:pPr marL="685800" lvl="2">
              <a:spcBef>
                <a:spcPts val="1000"/>
              </a:spcBef>
              <a:buFont typeface="Symbol" panose="05050102010706020507" pitchFamily="18" charset="2"/>
              <a:buChar char="-"/>
            </a:pPr>
            <a:r>
              <a:rPr lang="en-US" sz="1600" dirty="0">
                <a:solidFill>
                  <a:srgbClr val="0B49CB"/>
                </a:solidFill>
                <a:latin typeface="Abadi" panose="020B0604020104020204" pitchFamily="34" charset="0"/>
              </a:rPr>
              <a:t>reduces the risk of harm to civilians, as the sea is not inhabited.</a:t>
            </a:r>
          </a:p>
          <a:p>
            <a:pPr>
              <a:buFont typeface="Symbol" panose="05050102010706020507" pitchFamily="18" charset="2"/>
              <a:buChar char="-"/>
            </a:pPr>
            <a:r>
              <a:rPr lang="en-US" sz="2000" dirty="0">
                <a:solidFill>
                  <a:srgbClr val="0B49CB"/>
                </a:solidFill>
                <a:latin typeface="Abadi" panose="020B0604020104020204" pitchFamily="34" charset="0"/>
              </a:rPr>
              <a:t>Safe distance to populated areas minimizes risks to civilians in case of flight events.</a:t>
            </a:r>
          </a:p>
          <a:p>
            <a:pPr>
              <a:buFont typeface="Symbol" panose="05050102010706020507" pitchFamily="18" charset="2"/>
              <a:buChar char="-"/>
            </a:pPr>
            <a:r>
              <a:rPr lang="en-US" sz="2000" dirty="0">
                <a:solidFill>
                  <a:srgbClr val="0B49CB"/>
                </a:solidFill>
                <a:latin typeface="Abadi" panose="020B0604020104020204" pitchFamily="34" charset="0"/>
              </a:rPr>
              <a:t>Positioned relatively close to the equator to use some rotational energy from planet Earth.</a:t>
            </a:r>
          </a:p>
          <a:p>
            <a:pPr>
              <a:buFont typeface="Symbol" panose="05050102010706020507" pitchFamily="18" charset="2"/>
              <a:buChar char="-"/>
            </a:pPr>
            <a:r>
              <a:rPr lang="en-US" sz="2000" dirty="0">
                <a:solidFill>
                  <a:srgbClr val="0B49CB"/>
                </a:solidFill>
                <a:latin typeface="Abadi" panose="020B0604020104020204" pitchFamily="34" charset="0"/>
              </a:rPr>
              <a:t>Located within the USA, mainly for safety, security and regulatory reasons.</a:t>
            </a:r>
          </a:p>
        </p:txBody>
      </p:sp>
      <p:sp>
        <p:nvSpPr>
          <p:cNvPr id="5" name="Textfeld 4">
            <a:extLst>
              <a:ext uri="{FF2B5EF4-FFF2-40B4-BE49-F238E27FC236}">
                <a16:creationId xmlns:a16="http://schemas.microsoft.com/office/drawing/2014/main" id="{9E101056-B610-E85D-9F8F-2BB10FB294F2}"/>
              </a:ext>
            </a:extLst>
          </p:cNvPr>
          <p:cNvSpPr txBox="1"/>
          <p:nvPr/>
        </p:nvSpPr>
        <p:spPr>
          <a:xfrm>
            <a:off x="928049" y="6080078"/>
            <a:ext cx="9805916" cy="646331"/>
          </a:xfrm>
          <a:prstGeom prst="rect">
            <a:avLst/>
          </a:prstGeom>
          <a:noFill/>
        </p:spPr>
        <p:txBody>
          <a:bodyPr wrap="square" rtlCol="0">
            <a:spAutoFit/>
          </a:bodyPr>
          <a:lstStyle/>
          <a:p>
            <a:r>
              <a:rPr lang="en-US" dirty="0">
                <a:solidFill>
                  <a:srgbClr val="374151"/>
                </a:solidFill>
                <a:latin typeface="Söhne"/>
              </a:rPr>
              <a:t>*</a:t>
            </a:r>
            <a:r>
              <a:rPr lang="en-US" b="0" i="0" dirty="0">
                <a:solidFill>
                  <a:srgbClr val="374151"/>
                </a:solidFill>
                <a:effectLst/>
                <a:latin typeface="Söhne"/>
              </a:rPr>
              <a:t>All measurements were conducted at the CCAFS SLC-40 launch site. The conclusions were visually compared to other identified launch sites and were found to be consistent.</a:t>
            </a:r>
            <a:endParaRPr lang="de-DE" dirty="0"/>
          </a:p>
        </p:txBody>
      </p:sp>
      <p:cxnSp>
        <p:nvCxnSpPr>
          <p:cNvPr id="7" name="Gerader Verbinder 6">
            <a:extLst>
              <a:ext uri="{FF2B5EF4-FFF2-40B4-BE49-F238E27FC236}">
                <a16:creationId xmlns:a16="http://schemas.microsoft.com/office/drawing/2014/main" id="{881634E7-A2D4-9BD4-DE6D-8B30E0E49E1B}"/>
              </a:ext>
            </a:extLst>
          </p:cNvPr>
          <p:cNvCxnSpPr/>
          <p:nvPr/>
        </p:nvCxnSpPr>
        <p:spPr>
          <a:xfrm>
            <a:off x="928049" y="6080078"/>
            <a:ext cx="1231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716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Sites</a:t>
            </a:r>
          </a:p>
        </p:txBody>
      </p:sp>
      <p:pic>
        <p:nvPicPr>
          <p:cNvPr id="9" name="Grafik 8">
            <a:extLst>
              <a:ext uri="{FF2B5EF4-FFF2-40B4-BE49-F238E27FC236}">
                <a16:creationId xmlns:a16="http://schemas.microsoft.com/office/drawing/2014/main" id="{A1F2CFA4-CAF8-0F64-B849-A921E359594A}"/>
              </a:ext>
            </a:extLst>
          </p:cNvPr>
          <p:cNvPicPr>
            <a:picLocks noChangeAspect="1"/>
          </p:cNvPicPr>
          <p:nvPr/>
        </p:nvPicPr>
        <p:blipFill>
          <a:blip r:embed="rId3"/>
          <a:stretch>
            <a:fillRect/>
          </a:stretch>
        </p:blipFill>
        <p:spPr>
          <a:xfrm>
            <a:off x="827160" y="1672136"/>
            <a:ext cx="6500812" cy="3134432"/>
          </a:xfrm>
          <a:prstGeom prst="rect">
            <a:avLst/>
          </a:prstGeom>
        </p:spPr>
      </p:pic>
      <p:sp>
        <p:nvSpPr>
          <p:cNvPr id="10" name="Textfeld 9">
            <a:extLst>
              <a:ext uri="{FF2B5EF4-FFF2-40B4-BE49-F238E27FC236}">
                <a16:creationId xmlns:a16="http://schemas.microsoft.com/office/drawing/2014/main" id="{C1241EFF-D4F5-5051-8CE8-B44BB7BF87C3}"/>
              </a:ext>
            </a:extLst>
          </p:cNvPr>
          <p:cNvSpPr txBox="1"/>
          <p:nvPr/>
        </p:nvSpPr>
        <p:spPr>
          <a:xfrm>
            <a:off x="4953000" y="3899409"/>
            <a:ext cx="6057900" cy="2615691"/>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90000"/>
              </a:lnSpc>
              <a:spcBef>
                <a:spcPts val="1000"/>
              </a:spcBef>
              <a:buFont typeface="Arial" panose="020B0604020202020204" pitchFamily="34" charset="0"/>
              <a:buNone/>
              <a:defRPr sz="2200" b="1">
                <a:solidFill>
                  <a:srgbClr val="0B49CB"/>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60000"/>
              </a:lnSpc>
            </a:pPr>
            <a:endParaRPr lang="en-US" sz="900" dirty="0"/>
          </a:p>
          <a:p>
            <a:pPr>
              <a:lnSpc>
                <a:spcPct val="60000"/>
              </a:lnSpc>
            </a:pPr>
            <a:r>
              <a:rPr lang="en-US" b="0" dirty="0"/>
              <a:t>Launch Site KSC LC-39A has the highest launch success ratio with 76,9% (see also next slide)</a:t>
            </a:r>
          </a:p>
          <a:p>
            <a:pPr>
              <a:lnSpc>
                <a:spcPct val="60000"/>
              </a:lnSpc>
            </a:pPr>
            <a:endParaRPr lang="en-US" b="0" dirty="0"/>
          </a:p>
          <a:p>
            <a:pPr>
              <a:lnSpc>
                <a:spcPct val="60000"/>
              </a:lnSpc>
            </a:pPr>
            <a:r>
              <a:rPr lang="en-US" b="0" dirty="0"/>
              <a:t>It is followed by CCAFS LC-40 with 73,1%</a:t>
            </a:r>
          </a:p>
          <a:p>
            <a:pPr>
              <a:lnSpc>
                <a:spcPct val="60000"/>
              </a:lnSpc>
            </a:pPr>
            <a:br>
              <a:rPr lang="en-US" b="0" dirty="0"/>
            </a:br>
            <a:r>
              <a:rPr lang="en-US" b="0" dirty="0"/>
              <a:t>where low success ratios are associated with CCAFS SLC-40 42,9%</a:t>
            </a:r>
          </a:p>
          <a:p>
            <a:pPr>
              <a:lnSpc>
                <a:spcPct val="60000"/>
              </a:lnSpc>
            </a:pPr>
            <a:r>
              <a:rPr lang="en-US" b="0" dirty="0"/>
              <a:t>VAFB SLC-4E 40%</a:t>
            </a:r>
          </a:p>
          <a:p>
            <a:pPr>
              <a:lnSpc>
                <a:spcPct val="60000"/>
              </a:lnSpc>
            </a:pPr>
            <a:endParaRPr lang="en-US" b="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12" name="Grafik 11">
            <a:extLst>
              <a:ext uri="{FF2B5EF4-FFF2-40B4-BE49-F238E27FC236}">
                <a16:creationId xmlns:a16="http://schemas.microsoft.com/office/drawing/2014/main" id="{817A33CC-0F88-4572-8470-B9982571054C}"/>
              </a:ext>
            </a:extLst>
          </p:cNvPr>
          <p:cNvPicPr>
            <a:picLocks noChangeAspect="1"/>
          </p:cNvPicPr>
          <p:nvPr/>
        </p:nvPicPr>
        <p:blipFill>
          <a:blip r:embed="rId3"/>
          <a:stretch>
            <a:fillRect/>
          </a:stretch>
        </p:blipFill>
        <p:spPr>
          <a:xfrm>
            <a:off x="837764" y="1609446"/>
            <a:ext cx="6754177" cy="3425843"/>
          </a:xfrm>
          <a:prstGeom prst="rect">
            <a:avLst/>
          </a:prstGeom>
        </p:spPr>
      </p:pic>
      <p:sp>
        <p:nvSpPr>
          <p:cNvPr id="15" name="Textfeld 14">
            <a:extLst>
              <a:ext uri="{FF2B5EF4-FFF2-40B4-BE49-F238E27FC236}">
                <a16:creationId xmlns:a16="http://schemas.microsoft.com/office/drawing/2014/main" id="{392E7220-DBFF-A5B5-C9AD-B9E1E12E7758}"/>
              </a:ext>
            </a:extLst>
          </p:cNvPr>
          <p:cNvSpPr txBox="1"/>
          <p:nvPr/>
        </p:nvSpPr>
        <p:spPr>
          <a:xfrm>
            <a:off x="5610534" y="3899409"/>
            <a:ext cx="5171766" cy="2146307"/>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90000"/>
              </a:lnSpc>
              <a:spcBef>
                <a:spcPts val="1000"/>
              </a:spcBef>
              <a:buFont typeface="Arial" panose="020B0604020202020204" pitchFamily="34" charset="0"/>
              <a:buNone/>
              <a:defRPr sz="2200" b="1">
                <a:solidFill>
                  <a:srgbClr val="0B49CB"/>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60000"/>
              </a:lnSpc>
            </a:pPr>
            <a:endParaRPr lang="en-US" sz="900" dirty="0"/>
          </a:p>
          <a:p>
            <a:pPr>
              <a:lnSpc>
                <a:spcPct val="60000"/>
              </a:lnSpc>
            </a:pPr>
            <a:r>
              <a:rPr lang="en-US" b="0" dirty="0"/>
              <a:t>Launch Site KSC LC-39A has the highest launch success ratio with 76,9%</a:t>
            </a:r>
          </a:p>
          <a:p>
            <a:pPr>
              <a:lnSpc>
                <a:spcPct val="60000"/>
              </a:lnSpc>
            </a:pPr>
            <a:endParaRPr lang="en-US" b="0" dirty="0"/>
          </a:p>
          <a:p>
            <a:pPr>
              <a:lnSpc>
                <a:spcPct val="60000"/>
              </a:lnSpc>
            </a:pPr>
            <a:r>
              <a:rPr lang="en-US" b="0" dirty="0"/>
              <a:t>The highest launch success ratio is also associated with:</a:t>
            </a:r>
          </a:p>
          <a:p>
            <a:pPr>
              <a:lnSpc>
                <a:spcPct val="60000"/>
              </a:lnSpc>
            </a:pPr>
            <a:endParaRPr lang="en-US" b="0" dirty="0"/>
          </a:p>
          <a:p>
            <a:pPr>
              <a:lnSpc>
                <a:spcPct val="60000"/>
              </a:lnSpc>
            </a:pPr>
            <a:r>
              <a:rPr lang="en-US" b="0" dirty="0"/>
              <a:t>Booster type FT and big pay load.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Payload vs. Launch Outcome for All Sites </a:t>
            </a:r>
          </a:p>
        </p:txBody>
      </p:sp>
      <p:pic>
        <p:nvPicPr>
          <p:cNvPr id="15" name="Grafik 14">
            <a:extLst>
              <a:ext uri="{FF2B5EF4-FFF2-40B4-BE49-F238E27FC236}">
                <a16:creationId xmlns:a16="http://schemas.microsoft.com/office/drawing/2014/main" id="{A28FC734-0104-6C3B-5933-0F3D593B087E}"/>
              </a:ext>
            </a:extLst>
          </p:cNvPr>
          <p:cNvPicPr>
            <a:picLocks noChangeAspect="1"/>
          </p:cNvPicPr>
          <p:nvPr/>
        </p:nvPicPr>
        <p:blipFill>
          <a:blip r:embed="rId3"/>
          <a:stretch>
            <a:fillRect/>
          </a:stretch>
        </p:blipFill>
        <p:spPr>
          <a:xfrm>
            <a:off x="508001" y="1420371"/>
            <a:ext cx="7736113" cy="2289258"/>
          </a:xfrm>
          <a:prstGeom prst="rect">
            <a:avLst/>
          </a:prstGeom>
        </p:spPr>
      </p:pic>
      <p:pic>
        <p:nvPicPr>
          <p:cNvPr id="17" name="Grafik 16">
            <a:extLst>
              <a:ext uri="{FF2B5EF4-FFF2-40B4-BE49-F238E27FC236}">
                <a16:creationId xmlns:a16="http://schemas.microsoft.com/office/drawing/2014/main" id="{05A5A0DC-B06B-6CB2-6EA8-919E5F1491B2}"/>
              </a:ext>
            </a:extLst>
          </p:cNvPr>
          <p:cNvPicPr>
            <a:picLocks noChangeAspect="1"/>
          </p:cNvPicPr>
          <p:nvPr/>
        </p:nvPicPr>
        <p:blipFill>
          <a:blip r:embed="rId4"/>
          <a:stretch>
            <a:fillRect/>
          </a:stretch>
        </p:blipFill>
        <p:spPr>
          <a:xfrm>
            <a:off x="508002" y="3817994"/>
            <a:ext cx="7900188" cy="2289259"/>
          </a:xfrm>
          <a:prstGeom prst="rect">
            <a:avLst/>
          </a:prstGeom>
        </p:spPr>
      </p:pic>
      <p:sp>
        <p:nvSpPr>
          <p:cNvPr id="20" name="Textfeld 19">
            <a:extLst>
              <a:ext uri="{FF2B5EF4-FFF2-40B4-BE49-F238E27FC236}">
                <a16:creationId xmlns:a16="http://schemas.microsoft.com/office/drawing/2014/main" id="{A3760AAB-B081-3C7A-CE13-008B1DC93EED}"/>
              </a:ext>
            </a:extLst>
          </p:cNvPr>
          <p:cNvSpPr txBox="1"/>
          <p:nvPr/>
        </p:nvSpPr>
        <p:spPr>
          <a:xfrm>
            <a:off x="8244114" y="1790051"/>
            <a:ext cx="3550122" cy="1548293"/>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90000"/>
              </a:lnSpc>
              <a:spcBef>
                <a:spcPts val="1000"/>
              </a:spcBef>
              <a:buFont typeface="Arial" panose="020B0604020202020204" pitchFamily="34" charset="0"/>
              <a:buNone/>
              <a:defRPr sz="2200" b="1">
                <a:solidFill>
                  <a:srgbClr val="0B49CB"/>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en-US" b="0" dirty="0"/>
              <a:t>Figure depicting payload vs. Launch for low payloads up to 2500 kg</a:t>
            </a:r>
          </a:p>
        </p:txBody>
      </p:sp>
      <p:sp>
        <p:nvSpPr>
          <p:cNvPr id="21" name="Textfeld 20">
            <a:extLst>
              <a:ext uri="{FF2B5EF4-FFF2-40B4-BE49-F238E27FC236}">
                <a16:creationId xmlns:a16="http://schemas.microsoft.com/office/drawing/2014/main" id="{7EC00F65-7856-7ED3-B513-3994F59B09D3}"/>
              </a:ext>
            </a:extLst>
          </p:cNvPr>
          <p:cNvSpPr txBox="1"/>
          <p:nvPr/>
        </p:nvSpPr>
        <p:spPr>
          <a:xfrm>
            <a:off x="8311311" y="4234087"/>
            <a:ext cx="3550122" cy="2085263"/>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90000"/>
              </a:lnSpc>
              <a:spcBef>
                <a:spcPts val="1000"/>
              </a:spcBef>
              <a:buFont typeface="Arial" panose="020B0604020202020204" pitchFamily="34" charset="0"/>
              <a:buNone/>
              <a:defRPr sz="2200" b="1">
                <a:solidFill>
                  <a:srgbClr val="0B49CB"/>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en-US" b="0" dirty="0"/>
              <a:t>Figure depicting payload vs. Launch for big payloads between 2500 kg and 10000 kg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47</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0B49CB"/>
                </a:solidFill>
                <a:latin typeface="Abadi"/>
              </a:rPr>
              <a:t>Payload vs. Launch Outcome continued</a:t>
            </a:r>
            <a:endParaRPr lang="en-US" dirty="0">
              <a:solidFill>
                <a:srgbClr val="0B49CB"/>
              </a:solidFill>
              <a:latin typeface="Abadi"/>
            </a:endParaRPr>
          </a:p>
        </p:txBody>
      </p:sp>
      <p:pic>
        <p:nvPicPr>
          <p:cNvPr id="19" name="Grafik 18">
            <a:extLst>
              <a:ext uri="{FF2B5EF4-FFF2-40B4-BE49-F238E27FC236}">
                <a16:creationId xmlns:a16="http://schemas.microsoft.com/office/drawing/2014/main" id="{650BEED5-AA9E-BC2A-9E26-5ADF094C77D6}"/>
              </a:ext>
            </a:extLst>
          </p:cNvPr>
          <p:cNvPicPr>
            <a:picLocks noChangeAspect="1"/>
          </p:cNvPicPr>
          <p:nvPr/>
        </p:nvPicPr>
        <p:blipFill>
          <a:blip r:embed="rId3"/>
          <a:stretch>
            <a:fillRect/>
          </a:stretch>
        </p:blipFill>
        <p:spPr>
          <a:xfrm>
            <a:off x="397764" y="1528735"/>
            <a:ext cx="7598696" cy="4898476"/>
          </a:xfrm>
          <a:prstGeom prst="rect">
            <a:avLst/>
          </a:prstGeom>
        </p:spPr>
      </p:pic>
      <p:sp>
        <p:nvSpPr>
          <p:cNvPr id="6" name="Textfeld 5">
            <a:extLst>
              <a:ext uri="{FF2B5EF4-FFF2-40B4-BE49-F238E27FC236}">
                <a16:creationId xmlns:a16="http://schemas.microsoft.com/office/drawing/2014/main" id="{CACE32B3-EA3B-E0A4-95A0-AEC33F64068E}"/>
              </a:ext>
            </a:extLst>
          </p:cNvPr>
          <p:cNvSpPr txBox="1"/>
          <p:nvPr/>
        </p:nvSpPr>
        <p:spPr>
          <a:xfrm>
            <a:off x="8244114" y="1528736"/>
            <a:ext cx="3550122" cy="3431884"/>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90000"/>
              </a:lnSpc>
              <a:spcBef>
                <a:spcPts val="1000"/>
              </a:spcBef>
              <a:buFont typeface="Arial" panose="020B0604020202020204" pitchFamily="34" charset="0"/>
              <a:buNone/>
              <a:defRPr sz="2200" b="1">
                <a:solidFill>
                  <a:srgbClr val="0B49CB"/>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en-US" b="0" dirty="0"/>
              <a:t>Baseline figure</a:t>
            </a:r>
          </a:p>
          <a:p>
            <a:pPr>
              <a:lnSpc>
                <a:spcPct val="150000"/>
              </a:lnSpc>
            </a:pPr>
            <a:endParaRPr lang="en-US" b="0" dirty="0"/>
          </a:p>
          <a:p>
            <a:pPr>
              <a:lnSpc>
                <a:spcPct val="150000"/>
              </a:lnSpc>
            </a:pPr>
            <a:r>
              <a:rPr lang="en-US" b="0" dirty="0"/>
              <a:t>Depicting payload vs. Launch Outcome for all Payloads from min to max Payloads</a:t>
            </a:r>
          </a:p>
        </p:txBody>
      </p:sp>
    </p:spTree>
    <p:extLst>
      <p:ext uri="{BB962C8B-B14F-4D97-AF65-F5344CB8AC3E}">
        <p14:creationId xmlns:p14="http://schemas.microsoft.com/office/powerpoint/2010/main" val="4293943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7" name="Tabelle 6">
            <a:extLst>
              <a:ext uri="{FF2B5EF4-FFF2-40B4-BE49-F238E27FC236}">
                <a16:creationId xmlns:a16="http://schemas.microsoft.com/office/drawing/2014/main" id="{552A1047-3A3D-45CE-8F70-FDF2C4644DAF}"/>
              </a:ext>
            </a:extLst>
          </p:cNvPr>
          <p:cNvGraphicFramePr>
            <a:graphicFrameLocks noGrp="1"/>
          </p:cNvGraphicFramePr>
          <p:nvPr>
            <p:extLst>
              <p:ext uri="{D42A27DB-BD31-4B8C-83A1-F6EECF244321}">
                <p14:modId xmlns:p14="http://schemas.microsoft.com/office/powerpoint/2010/main" val="2656688297"/>
              </p:ext>
            </p:extLst>
          </p:nvPr>
        </p:nvGraphicFramePr>
        <p:xfrm>
          <a:off x="822100" y="1382648"/>
          <a:ext cx="10826264" cy="3840480"/>
        </p:xfrm>
        <a:graphic>
          <a:graphicData uri="http://schemas.openxmlformats.org/drawingml/2006/table">
            <a:tbl>
              <a:tblPr firstRow="1" bandRow="1">
                <a:tableStyleId>{5C22544A-7EE6-4342-B048-85BDC9FD1C3A}</a:tableStyleId>
              </a:tblPr>
              <a:tblGrid>
                <a:gridCol w="1231888">
                  <a:extLst>
                    <a:ext uri="{9D8B030D-6E8A-4147-A177-3AD203B41FA5}">
                      <a16:colId xmlns:a16="http://schemas.microsoft.com/office/drawing/2014/main" val="3891965518"/>
                    </a:ext>
                  </a:extLst>
                </a:gridCol>
                <a:gridCol w="1288515">
                  <a:extLst>
                    <a:ext uri="{9D8B030D-6E8A-4147-A177-3AD203B41FA5}">
                      <a16:colId xmlns:a16="http://schemas.microsoft.com/office/drawing/2014/main" val="2907295245"/>
                    </a:ext>
                  </a:extLst>
                </a:gridCol>
                <a:gridCol w="1365421">
                  <a:extLst>
                    <a:ext uri="{9D8B030D-6E8A-4147-A177-3AD203B41FA5}">
                      <a16:colId xmlns:a16="http://schemas.microsoft.com/office/drawing/2014/main" val="624217356"/>
                    </a:ext>
                  </a:extLst>
                </a:gridCol>
                <a:gridCol w="6940440">
                  <a:extLst>
                    <a:ext uri="{9D8B030D-6E8A-4147-A177-3AD203B41FA5}">
                      <a16:colId xmlns:a16="http://schemas.microsoft.com/office/drawing/2014/main" val="25216949"/>
                    </a:ext>
                  </a:extLst>
                </a:gridCol>
              </a:tblGrid>
              <a:tr h="370840">
                <a:tc>
                  <a:txBody>
                    <a:bodyPr/>
                    <a:lstStyle/>
                    <a:p>
                      <a:r>
                        <a:rPr lang="de-DE" dirty="0" err="1"/>
                        <a:t>Algorithm</a:t>
                      </a:r>
                      <a:endParaRPr lang="de-DE" dirty="0"/>
                    </a:p>
                  </a:txBody>
                  <a:tcPr/>
                </a:tc>
                <a:tc>
                  <a:txBody>
                    <a:bodyPr/>
                    <a:lstStyle/>
                    <a:p>
                      <a:r>
                        <a:rPr lang="de-DE" dirty="0" err="1"/>
                        <a:t>Accuracy</a:t>
                      </a:r>
                      <a:endParaRPr lang="de-DE" dirty="0"/>
                    </a:p>
                  </a:txBody>
                  <a:tcPr/>
                </a:tc>
                <a:tc>
                  <a:txBody>
                    <a:bodyPr/>
                    <a:lstStyle/>
                    <a:p>
                      <a:r>
                        <a:rPr lang="de-DE" dirty="0" err="1"/>
                        <a:t>Accuracy</a:t>
                      </a:r>
                      <a:r>
                        <a:rPr lang="de-DE" dirty="0"/>
                        <a:t> on Test Data</a:t>
                      </a:r>
                    </a:p>
                  </a:txBody>
                  <a:tcPr/>
                </a:tc>
                <a:tc>
                  <a:txBody>
                    <a:bodyPr/>
                    <a:lstStyle/>
                    <a:p>
                      <a:r>
                        <a:rPr lang="de-DE" dirty="0" err="1"/>
                        <a:t>Tuned</a:t>
                      </a:r>
                      <a:r>
                        <a:rPr lang="de-DE" dirty="0"/>
                        <a:t> Hyperparameters</a:t>
                      </a:r>
                    </a:p>
                  </a:txBody>
                  <a:tcPr/>
                </a:tc>
                <a:extLst>
                  <a:ext uri="{0D108BD9-81ED-4DB2-BD59-A6C34878D82A}">
                    <a16:rowId xmlns:a16="http://schemas.microsoft.com/office/drawing/2014/main" val="1613082882"/>
                  </a:ext>
                </a:extLst>
              </a:tr>
              <a:tr h="370840">
                <a:tc>
                  <a:txBody>
                    <a:bodyPr/>
                    <a:lstStyle/>
                    <a:p>
                      <a:r>
                        <a:rPr lang="de-DE" dirty="0" err="1"/>
                        <a:t>Logistic</a:t>
                      </a:r>
                      <a:r>
                        <a:rPr lang="de-DE" dirty="0"/>
                        <a:t> Regression</a:t>
                      </a:r>
                    </a:p>
                  </a:txBody>
                  <a:tcPr/>
                </a:tc>
                <a:tc>
                  <a:txBody>
                    <a:bodyPr/>
                    <a:lstStyle/>
                    <a:p>
                      <a:r>
                        <a:rPr lang="de-DE" dirty="0"/>
                        <a:t>0.84642857   14285713</a:t>
                      </a:r>
                    </a:p>
                  </a:txBody>
                  <a:tcPr/>
                </a:tc>
                <a:tc>
                  <a:txBody>
                    <a:bodyPr/>
                    <a:lstStyle/>
                    <a:p>
                      <a:r>
                        <a:rPr lang="de-DE" dirty="0"/>
                        <a:t>0.8333333333333334</a:t>
                      </a:r>
                    </a:p>
                  </a:txBody>
                  <a:tcPr/>
                </a:tc>
                <a:tc>
                  <a:txBody>
                    <a:bodyPr/>
                    <a:lstStyle/>
                    <a:p>
                      <a:r>
                        <a:rPr lang="de-DE" dirty="0"/>
                        <a:t>{'C': 0.01, '</a:t>
                      </a:r>
                      <a:r>
                        <a:rPr lang="de-DE" dirty="0" err="1"/>
                        <a:t>penalty</a:t>
                      </a:r>
                      <a:r>
                        <a:rPr lang="de-DE" dirty="0"/>
                        <a:t>': 'l2', '</a:t>
                      </a:r>
                      <a:r>
                        <a:rPr lang="de-DE" dirty="0" err="1"/>
                        <a:t>solver</a:t>
                      </a:r>
                      <a:r>
                        <a:rPr lang="de-DE" dirty="0"/>
                        <a:t>': '</a:t>
                      </a:r>
                      <a:r>
                        <a:rPr lang="de-DE" dirty="0" err="1"/>
                        <a:t>lbfgs</a:t>
                      </a:r>
                      <a:r>
                        <a:rPr lang="de-DE" dirty="0"/>
                        <a:t>'}</a:t>
                      </a:r>
                    </a:p>
                  </a:txBody>
                  <a:tcPr/>
                </a:tc>
                <a:extLst>
                  <a:ext uri="{0D108BD9-81ED-4DB2-BD59-A6C34878D82A}">
                    <a16:rowId xmlns:a16="http://schemas.microsoft.com/office/drawing/2014/main" val="1025524578"/>
                  </a:ext>
                </a:extLst>
              </a:tr>
              <a:tr h="370840">
                <a:tc>
                  <a:txBody>
                    <a:bodyPr/>
                    <a:lstStyle/>
                    <a:p>
                      <a:r>
                        <a:rPr lang="de-DE" dirty="0"/>
                        <a:t>SVM</a:t>
                      </a:r>
                    </a:p>
                  </a:txBody>
                  <a:tcPr/>
                </a:tc>
                <a:tc>
                  <a:txBody>
                    <a:bodyPr/>
                    <a:lstStyle/>
                    <a:p>
                      <a:r>
                        <a:rPr lang="de-DE" dirty="0"/>
                        <a:t>0.8482142857142856</a:t>
                      </a:r>
                    </a:p>
                  </a:txBody>
                  <a:tcPr/>
                </a:tc>
                <a:tc>
                  <a:txBody>
                    <a:bodyPr/>
                    <a:lstStyle/>
                    <a:p>
                      <a:r>
                        <a:rPr lang="de-DE" dirty="0"/>
                        <a:t>0.8333333333333334</a:t>
                      </a:r>
                    </a:p>
                  </a:txBody>
                  <a:tcPr/>
                </a:tc>
                <a:tc>
                  <a:txBody>
                    <a:bodyPr/>
                    <a:lstStyle/>
                    <a:p>
                      <a:r>
                        <a:rPr lang="de-DE" dirty="0"/>
                        <a:t>{'C': 1.0, '</a:t>
                      </a:r>
                      <a:r>
                        <a:rPr lang="de-DE" dirty="0" err="1"/>
                        <a:t>gamma</a:t>
                      </a:r>
                      <a:r>
                        <a:rPr lang="de-DE" dirty="0"/>
                        <a:t>': 0.03162277660168379, '</a:t>
                      </a:r>
                      <a:r>
                        <a:rPr lang="de-DE" dirty="0" err="1"/>
                        <a:t>kernel</a:t>
                      </a:r>
                      <a:r>
                        <a:rPr lang="de-DE" dirty="0"/>
                        <a:t>': '</a:t>
                      </a:r>
                      <a:r>
                        <a:rPr lang="de-DE" dirty="0" err="1"/>
                        <a:t>sigmoid</a:t>
                      </a:r>
                      <a:r>
                        <a:rPr lang="de-DE" dirty="0"/>
                        <a:t>'}</a:t>
                      </a:r>
                    </a:p>
                  </a:txBody>
                  <a:tcPr/>
                </a:tc>
                <a:extLst>
                  <a:ext uri="{0D108BD9-81ED-4DB2-BD59-A6C34878D82A}">
                    <a16:rowId xmlns:a16="http://schemas.microsoft.com/office/drawing/2014/main" val="3563351893"/>
                  </a:ext>
                </a:extLst>
              </a:tr>
              <a:tr h="370840">
                <a:tc>
                  <a:txBody>
                    <a:bodyPr/>
                    <a:lstStyle/>
                    <a:p>
                      <a:r>
                        <a:rPr lang="de-DE" dirty="0" err="1"/>
                        <a:t>Decision</a:t>
                      </a:r>
                      <a:r>
                        <a:rPr lang="de-DE" dirty="0"/>
                        <a:t> </a:t>
                      </a:r>
                      <a:r>
                        <a:rPr lang="de-DE" dirty="0" err="1"/>
                        <a:t>Tree</a:t>
                      </a:r>
                      <a:r>
                        <a:rPr lang="de-DE" dirty="0"/>
                        <a:t> I</a:t>
                      </a:r>
                    </a:p>
                  </a:txBody>
                  <a:tcPr/>
                </a:tc>
                <a:tc>
                  <a:txBody>
                    <a:bodyPr/>
                    <a:lstStyle/>
                    <a:p>
                      <a:r>
                        <a:rPr lang="de-DE" dirty="0"/>
                        <a:t>0.9053571428571429</a:t>
                      </a:r>
                    </a:p>
                  </a:txBody>
                  <a:tcPr/>
                </a:tc>
                <a:tc>
                  <a:txBody>
                    <a:bodyPr/>
                    <a:lstStyle/>
                    <a:p>
                      <a:r>
                        <a:rPr lang="de-DE" dirty="0"/>
                        <a:t>0.8333333333333334</a:t>
                      </a:r>
                    </a:p>
                  </a:txBody>
                  <a:tcPr/>
                </a:tc>
                <a:tc>
                  <a:txBody>
                    <a:bodyPr/>
                    <a:lstStyle/>
                    <a:p>
                      <a:r>
                        <a:rPr lang="de-DE" dirty="0"/>
                        <a:t>{'</a:t>
                      </a:r>
                      <a:r>
                        <a:rPr lang="de-DE" dirty="0" err="1"/>
                        <a:t>criterion</a:t>
                      </a:r>
                      <a:r>
                        <a:rPr lang="de-DE" dirty="0"/>
                        <a:t>': '</a:t>
                      </a:r>
                      <a:r>
                        <a:rPr lang="de-DE" sz="1800" b="1" kern="1200" dirty="0" err="1">
                          <a:solidFill>
                            <a:srgbClr val="0B49CB"/>
                          </a:solidFill>
                          <a:latin typeface="+mn-lt"/>
                          <a:ea typeface="+mn-ea"/>
                          <a:cs typeface="+mn-cs"/>
                        </a:rPr>
                        <a:t>entropy</a:t>
                      </a:r>
                      <a:r>
                        <a:rPr lang="de-DE" dirty="0"/>
                        <a:t>', '</a:t>
                      </a:r>
                      <a:r>
                        <a:rPr lang="de-DE" dirty="0" err="1"/>
                        <a:t>max_depth</a:t>
                      </a:r>
                      <a:r>
                        <a:rPr lang="de-DE" dirty="0"/>
                        <a:t>': 4, '</a:t>
                      </a:r>
                      <a:r>
                        <a:rPr lang="de-DE" dirty="0" err="1"/>
                        <a:t>max_features</a:t>
                      </a:r>
                      <a:r>
                        <a:rPr lang="de-DE" dirty="0"/>
                        <a:t>': '</a:t>
                      </a:r>
                      <a:r>
                        <a:rPr lang="de-DE" dirty="0" err="1"/>
                        <a:t>sqrt</a:t>
                      </a:r>
                      <a:r>
                        <a:rPr lang="de-DE" dirty="0"/>
                        <a:t>', '</a:t>
                      </a:r>
                      <a:r>
                        <a:rPr lang="de-DE" dirty="0" err="1"/>
                        <a:t>min_samples_leaf</a:t>
                      </a:r>
                      <a:r>
                        <a:rPr lang="de-DE" dirty="0"/>
                        <a:t>': 1, '</a:t>
                      </a:r>
                      <a:r>
                        <a:rPr lang="de-DE" dirty="0" err="1"/>
                        <a:t>min_samples_split</a:t>
                      </a:r>
                      <a:r>
                        <a:rPr lang="de-DE" dirty="0"/>
                        <a:t>': 5, '</a:t>
                      </a:r>
                      <a:r>
                        <a:rPr lang="de-DE" dirty="0" err="1"/>
                        <a:t>splitter</a:t>
                      </a:r>
                      <a:r>
                        <a:rPr lang="de-DE" dirty="0"/>
                        <a:t>': '</a:t>
                      </a:r>
                      <a:r>
                        <a:rPr lang="de-DE" dirty="0" err="1"/>
                        <a:t>random</a:t>
                      </a:r>
                      <a:r>
                        <a:rPr lang="de-DE" dirty="0"/>
                        <a:t>'}</a:t>
                      </a:r>
                    </a:p>
                  </a:txBody>
                  <a:tcPr/>
                </a:tc>
                <a:extLst>
                  <a:ext uri="{0D108BD9-81ED-4DB2-BD59-A6C34878D82A}">
                    <a16:rowId xmlns:a16="http://schemas.microsoft.com/office/drawing/2014/main" val="3634364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Decision</a:t>
                      </a:r>
                      <a:r>
                        <a:rPr lang="de-DE" dirty="0"/>
                        <a:t> </a:t>
                      </a:r>
                      <a:r>
                        <a:rPr lang="de-DE" dirty="0" err="1"/>
                        <a:t>Tree</a:t>
                      </a:r>
                      <a:r>
                        <a:rPr lang="de-DE" dirty="0"/>
                        <a:t> II</a:t>
                      </a:r>
                    </a:p>
                  </a:txBody>
                  <a:tcPr/>
                </a:tc>
                <a:tc>
                  <a:txBody>
                    <a:bodyPr/>
                    <a:lstStyle/>
                    <a:p>
                      <a:r>
                        <a:rPr lang="de-DE" dirty="0"/>
                        <a:t>0.875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0.8333333333333334</a:t>
                      </a:r>
                    </a:p>
                  </a:txBody>
                  <a:tcPr/>
                </a:tc>
                <a:tc>
                  <a:txBody>
                    <a:bodyPr/>
                    <a:lstStyle/>
                    <a:p>
                      <a:r>
                        <a:rPr lang="de-DE" dirty="0"/>
                        <a:t>{'</a:t>
                      </a:r>
                      <a:r>
                        <a:rPr lang="de-DE" dirty="0" err="1"/>
                        <a:t>criterion</a:t>
                      </a:r>
                      <a:r>
                        <a:rPr lang="de-DE" dirty="0"/>
                        <a:t>': '</a:t>
                      </a:r>
                      <a:r>
                        <a:rPr lang="de-DE" b="1" dirty="0" err="1">
                          <a:solidFill>
                            <a:srgbClr val="0B49CB"/>
                          </a:solidFill>
                        </a:rPr>
                        <a:t>gini</a:t>
                      </a:r>
                      <a:r>
                        <a:rPr lang="de-DE" dirty="0"/>
                        <a:t>', '</a:t>
                      </a:r>
                      <a:r>
                        <a:rPr lang="de-DE" dirty="0" err="1"/>
                        <a:t>max_depth</a:t>
                      </a:r>
                      <a:r>
                        <a:rPr lang="de-DE" dirty="0"/>
                        <a:t>': 4, '</a:t>
                      </a:r>
                      <a:r>
                        <a:rPr lang="de-DE" dirty="0" err="1"/>
                        <a:t>max_features</a:t>
                      </a:r>
                      <a:r>
                        <a:rPr lang="de-DE" dirty="0"/>
                        <a:t>': '</a:t>
                      </a:r>
                      <a:r>
                        <a:rPr lang="de-DE" dirty="0" err="1"/>
                        <a:t>sqrt</a:t>
                      </a:r>
                      <a:r>
                        <a:rPr lang="de-DE" dirty="0"/>
                        <a:t>', '</a:t>
                      </a:r>
                      <a:r>
                        <a:rPr lang="de-DE" dirty="0" err="1"/>
                        <a:t>min_samples_leaf</a:t>
                      </a:r>
                      <a:r>
                        <a:rPr lang="de-DE" dirty="0"/>
                        <a:t>': 1, '</a:t>
                      </a:r>
                      <a:r>
                        <a:rPr lang="de-DE" dirty="0" err="1"/>
                        <a:t>min_samples_split</a:t>
                      </a:r>
                      <a:r>
                        <a:rPr lang="de-DE" dirty="0"/>
                        <a:t>': 5, '</a:t>
                      </a:r>
                      <a:r>
                        <a:rPr lang="de-DE" dirty="0" err="1"/>
                        <a:t>splitter</a:t>
                      </a:r>
                      <a:r>
                        <a:rPr lang="de-DE" dirty="0"/>
                        <a:t>': '</a:t>
                      </a:r>
                      <a:r>
                        <a:rPr lang="de-DE" dirty="0" err="1"/>
                        <a:t>random</a:t>
                      </a:r>
                      <a:r>
                        <a:rPr lang="de-DE" dirty="0"/>
                        <a:t>'}</a:t>
                      </a:r>
                    </a:p>
                  </a:txBody>
                  <a:tcPr/>
                </a:tc>
                <a:extLst>
                  <a:ext uri="{0D108BD9-81ED-4DB2-BD59-A6C34878D82A}">
                    <a16:rowId xmlns:a16="http://schemas.microsoft.com/office/drawing/2014/main" val="2519335036"/>
                  </a:ext>
                </a:extLst>
              </a:tr>
              <a:tr h="370840">
                <a:tc>
                  <a:txBody>
                    <a:bodyPr/>
                    <a:lstStyle/>
                    <a:p>
                      <a:r>
                        <a:rPr lang="de-DE" dirty="0"/>
                        <a:t>KNN</a:t>
                      </a:r>
                    </a:p>
                  </a:txBody>
                  <a:tcPr/>
                </a:tc>
                <a:tc>
                  <a:txBody>
                    <a:bodyPr/>
                    <a:lstStyle/>
                    <a:p>
                      <a:r>
                        <a:rPr lang="de-DE" dirty="0"/>
                        <a:t>0.8482142857142858</a:t>
                      </a:r>
                    </a:p>
                  </a:txBody>
                  <a:tcPr/>
                </a:tc>
                <a:tc>
                  <a:txBody>
                    <a:bodyPr/>
                    <a:lstStyle/>
                    <a:p>
                      <a:r>
                        <a:rPr lang="de-DE" dirty="0"/>
                        <a:t>0.8333333333333334</a:t>
                      </a:r>
                    </a:p>
                  </a:txBody>
                  <a:tcPr/>
                </a:tc>
                <a:tc>
                  <a:txBody>
                    <a:bodyPr/>
                    <a:lstStyle/>
                    <a:p>
                      <a:r>
                        <a:rPr lang="de-DE" dirty="0"/>
                        <a:t>{'</a:t>
                      </a:r>
                      <a:r>
                        <a:rPr lang="de-DE" dirty="0" err="1"/>
                        <a:t>algorithm</a:t>
                      </a:r>
                      <a:r>
                        <a:rPr lang="de-DE" dirty="0"/>
                        <a:t>': '</a:t>
                      </a:r>
                      <a:r>
                        <a:rPr lang="de-DE" dirty="0" err="1"/>
                        <a:t>auto</a:t>
                      </a:r>
                      <a:r>
                        <a:rPr lang="de-DE" dirty="0"/>
                        <a:t>', '</a:t>
                      </a:r>
                      <a:r>
                        <a:rPr lang="de-DE" dirty="0" err="1"/>
                        <a:t>n_neighbors</a:t>
                      </a:r>
                      <a:r>
                        <a:rPr lang="de-DE" dirty="0"/>
                        <a:t>': 10, 'p': 1}</a:t>
                      </a:r>
                    </a:p>
                  </a:txBody>
                  <a:tcPr/>
                </a:tc>
                <a:extLst>
                  <a:ext uri="{0D108BD9-81ED-4DB2-BD59-A6C34878D82A}">
                    <a16:rowId xmlns:a16="http://schemas.microsoft.com/office/drawing/2014/main" val="3023991154"/>
                  </a:ext>
                </a:extLst>
              </a:tr>
            </a:tbl>
          </a:graphicData>
        </a:graphic>
      </p:graphicFrame>
      <p:sp>
        <p:nvSpPr>
          <p:cNvPr id="8" name="Textfeld 7">
            <a:extLst>
              <a:ext uri="{FF2B5EF4-FFF2-40B4-BE49-F238E27FC236}">
                <a16:creationId xmlns:a16="http://schemas.microsoft.com/office/drawing/2014/main" id="{51B02104-1007-0CBC-99D3-7C0E0A62FAF3}"/>
              </a:ext>
            </a:extLst>
          </p:cNvPr>
          <p:cNvSpPr txBox="1"/>
          <p:nvPr/>
        </p:nvSpPr>
        <p:spPr>
          <a:xfrm>
            <a:off x="47599" y="5210918"/>
            <a:ext cx="6859259" cy="1015663"/>
          </a:xfrm>
          <a:prstGeom prst="rect">
            <a:avLst/>
          </a:prstGeom>
          <a:noFill/>
        </p:spPr>
        <p:txBody>
          <a:bodyPr wrap="square" rtlCol="0">
            <a:spAutoFit/>
          </a:bodyPr>
          <a:lstStyle/>
          <a:p>
            <a:r>
              <a:rPr lang="en-US" sz="2000" dirty="0">
                <a:solidFill>
                  <a:srgbClr val="0B49CB"/>
                </a:solidFill>
                <a:latin typeface="Abadi" panose="020B0604020104020204" pitchFamily="34" charset="0"/>
              </a:rPr>
              <a:t>The decision tree model outperforms others in classification accuracy, achieving approximately 90%, closely followed by other models at around 85%.</a:t>
            </a:r>
            <a:endParaRPr lang="de-DE" sz="2000" dirty="0">
              <a:solidFill>
                <a:srgbClr val="0B49CB"/>
              </a:solidFill>
              <a:latin typeface="Abadi" panose="020B0604020104020204" pitchFamily="34" charset="0"/>
            </a:endParaRPr>
          </a:p>
        </p:txBody>
      </p:sp>
      <p:sp>
        <p:nvSpPr>
          <p:cNvPr id="2" name="Content Placeholder 4">
            <a:extLst>
              <a:ext uri="{FF2B5EF4-FFF2-40B4-BE49-F238E27FC236}">
                <a16:creationId xmlns:a16="http://schemas.microsoft.com/office/drawing/2014/main" id="{5F5663EB-6DCD-D475-8270-8DD034DF713C}"/>
              </a:ext>
            </a:extLst>
          </p:cNvPr>
          <p:cNvSpPr txBox="1">
            <a:spLocks/>
          </p:cNvSpPr>
          <p:nvPr/>
        </p:nvSpPr>
        <p:spPr>
          <a:xfrm>
            <a:off x="3327791" y="6078668"/>
            <a:ext cx="7750696" cy="595182"/>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link to the notebook is </a:t>
            </a:r>
            <a:r>
              <a:rPr lang="en-US" sz="1600" dirty="0">
                <a:hlinkClick r:id="rId3"/>
              </a:rPr>
              <a:t>https://github.com/sebnotch/presi-and-code-data-science/blob/main/SpaceX_Machine_Learning_Prediction_Part_5.jupyterlite.ipynb</a:t>
            </a:r>
            <a:endParaRPr lang="en-US" sz="1600" dirty="0">
              <a:solidFill>
                <a:srgbClr val="0B49C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continued</a:t>
            </a:r>
            <a:endParaRPr lang="en-US" dirty="0">
              <a:solidFill>
                <a:srgbClr val="0B49CB"/>
              </a:solidFill>
            </a:endParaRPr>
          </a:p>
        </p:txBody>
      </p:sp>
      <p:sp>
        <p:nvSpPr>
          <p:cNvPr id="8" name="Textfeld 7">
            <a:extLst>
              <a:ext uri="{FF2B5EF4-FFF2-40B4-BE49-F238E27FC236}">
                <a16:creationId xmlns:a16="http://schemas.microsoft.com/office/drawing/2014/main" id="{51B02104-1007-0CBC-99D3-7C0E0A62FAF3}"/>
              </a:ext>
            </a:extLst>
          </p:cNvPr>
          <p:cNvSpPr txBox="1"/>
          <p:nvPr/>
        </p:nvSpPr>
        <p:spPr>
          <a:xfrm>
            <a:off x="6369908" y="1622704"/>
            <a:ext cx="5183660" cy="4093428"/>
          </a:xfrm>
          <a:prstGeom prst="rect">
            <a:avLst/>
          </a:prstGeom>
          <a:noFill/>
        </p:spPr>
        <p:txBody>
          <a:bodyPr wrap="square" rtlCol="0">
            <a:spAutoFit/>
          </a:bodyPr>
          <a:lstStyle/>
          <a:p>
            <a:r>
              <a:rPr lang="en-US" sz="2000" dirty="0">
                <a:solidFill>
                  <a:srgbClr val="0B49CB"/>
                </a:solidFill>
                <a:latin typeface="Abadi" panose="020B0604020104020204" pitchFamily="34" charset="0"/>
              </a:rPr>
              <a:t>The decision tree model outperforms others in classification accuracy, achieving approximately 90%, closely followed by other models at around 85%.</a:t>
            </a:r>
          </a:p>
          <a:p>
            <a:endParaRPr lang="en-US" sz="2000" dirty="0">
              <a:solidFill>
                <a:srgbClr val="0B49CB"/>
              </a:solidFill>
              <a:latin typeface="Abadi" panose="020B0604020104020204" pitchFamily="34" charset="0"/>
            </a:endParaRPr>
          </a:p>
          <a:p>
            <a:r>
              <a:rPr lang="en-US" sz="2000" dirty="0">
                <a:solidFill>
                  <a:srgbClr val="0B49CB"/>
                </a:solidFill>
                <a:latin typeface="Abadi" panose="020B0604020104020204" pitchFamily="34" charset="0"/>
              </a:rPr>
              <a:t>Side note: the accuracy of the decision tree algorithm seems to vary for several runs within </a:t>
            </a:r>
            <a:r>
              <a:rPr lang="en-US" sz="2000" dirty="0" err="1">
                <a:solidFill>
                  <a:srgbClr val="0B49CB"/>
                </a:solidFill>
                <a:latin typeface="Abadi" panose="020B0604020104020204" pitchFamily="34" charset="0"/>
              </a:rPr>
              <a:t>jupyter</a:t>
            </a:r>
            <a:r>
              <a:rPr lang="en-US" sz="2000" dirty="0">
                <a:solidFill>
                  <a:srgbClr val="0B49CB"/>
                </a:solidFill>
                <a:latin typeface="Abadi" panose="020B0604020104020204" pitchFamily="34" charset="0"/>
              </a:rPr>
              <a:t> slightly. However, the decision tree model is always better than all the other checked models</a:t>
            </a:r>
          </a:p>
          <a:p>
            <a:endParaRPr lang="en-US" sz="2000" dirty="0">
              <a:solidFill>
                <a:srgbClr val="0B49CB"/>
              </a:solidFill>
              <a:latin typeface="Abadi" panose="020B0604020104020204" pitchFamily="34" charset="0"/>
            </a:endParaRPr>
          </a:p>
          <a:p>
            <a:r>
              <a:rPr lang="en-US" sz="2000" dirty="0">
                <a:solidFill>
                  <a:srgbClr val="0B49CB"/>
                </a:solidFill>
                <a:latin typeface="Abadi" panose="020B0604020104020204" pitchFamily="34" charset="0"/>
              </a:rPr>
              <a:t>This </a:t>
            </a:r>
            <a:r>
              <a:rPr lang="en-US" sz="2000" dirty="0" err="1">
                <a:solidFill>
                  <a:srgbClr val="0B49CB"/>
                </a:solidFill>
                <a:latin typeface="Abadi" panose="020B0604020104020204" pitchFamily="34" charset="0"/>
              </a:rPr>
              <a:t>behaviour</a:t>
            </a:r>
            <a:r>
              <a:rPr lang="en-US" sz="2000" dirty="0">
                <a:solidFill>
                  <a:srgbClr val="0B49CB"/>
                </a:solidFill>
                <a:latin typeface="Abadi" panose="020B0604020104020204" pitchFamily="34" charset="0"/>
              </a:rPr>
              <a:t> should be further investigated, compare slide 54 on “Open questions”.</a:t>
            </a:r>
            <a:endParaRPr lang="de-DE" sz="2000" dirty="0">
              <a:solidFill>
                <a:srgbClr val="0B49CB"/>
              </a:solidFill>
              <a:latin typeface="Abadi" panose="020B0604020104020204" pitchFamily="34" charset="0"/>
            </a:endParaRPr>
          </a:p>
        </p:txBody>
      </p:sp>
      <p:pic>
        <p:nvPicPr>
          <p:cNvPr id="3" name="Grafik 2">
            <a:extLst>
              <a:ext uri="{FF2B5EF4-FFF2-40B4-BE49-F238E27FC236}">
                <a16:creationId xmlns:a16="http://schemas.microsoft.com/office/drawing/2014/main" id="{F59A8DDC-F5CD-C66B-86BD-7403F1FB9329}"/>
              </a:ext>
            </a:extLst>
          </p:cNvPr>
          <p:cNvPicPr>
            <a:picLocks noChangeAspect="1"/>
          </p:cNvPicPr>
          <p:nvPr/>
        </p:nvPicPr>
        <p:blipFill>
          <a:blip r:embed="rId3"/>
          <a:stretch>
            <a:fillRect/>
          </a:stretch>
        </p:blipFill>
        <p:spPr>
          <a:xfrm>
            <a:off x="949647" y="1622704"/>
            <a:ext cx="5078164" cy="3429000"/>
          </a:xfrm>
          <a:prstGeom prst="rect">
            <a:avLst/>
          </a:prstGeom>
        </p:spPr>
      </p:pic>
      <p:sp>
        <p:nvSpPr>
          <p:cNvPr id="11" name="Textfeld 10">
            <a:extLst>
              <a:ext uri="{FF2B5EF4-FFF2-40B4-BE49-F238E27FC236}">
                <a16:creationId xmlns:a16="http://schemas.microsoft.com/office/drawing/2014/main" id="{BFB5A5F3-BF39-9012-6203-20990EAF6A25}"/>
              </a:ext>
            </a:extLst>
          </p:cNvPr>
          <p:cNvSpPr txBox="1"/>
          <p:nvPr/>
        </p:nvSpPr>
        <p:spPr>
          <a:xfrm>
            <a:off x="1944129" y="4990536"/>
            <a:ext cx="2950680" cy="369332"/>
          </a:xfrm>
          <a:prstGeom prst="rect">
            <a:avLst/>
          </a:prstGeom>
          <a:noFill/>
        </p:spPr>
        <p:txBody>
          <a:bodyPr wrap="none" rtlCol="0">
            <a:spAutoFit/>
          </a:bodyPr>
          <a:lstStyle/>
          <a:p>
            <a:r>
              <a:rPr lang="de-DE" dirty="0">
                <a:solidFill>
                  <a:srgbClr val="0B49CB"/>
                </a:solidFill>
              </a:rPr>
              <a:t>Figure: </a:t>
            </a:r>
            <a:r>
              <a:rPr lang="de-DE" dirty="0" err="1">
                <a:solidFill>
                  <a:srgbClr val="0B49CB"/>
                </a:solidFill>
              </a:rPr>
              <a:t>Algorithm</a:t>
            </a:r>
            <a:r>
              <a:rPr lang="de-DE" dirty="0">
                <a:solidFill>
                  <a:srgbClr val="0B49CB"/>
                </a:solidFill>
              </a:rPr>
              <a:t> </a:t>
            </a:r>
            <a:r>
              <a:rPr lang="de-DE" dirty="0" err="1">
                <a:solidFill>
                  <a:srgbClr val="0B49CB"/>
                </a:solidFill>
              </a:rPr>
              <a:t>vs</a:t>
            </a:r>
            <a:r>
              <a:rPr lang="de-DE" dirty="0">
                <a:solidFill>
                  <a:srgbClr val="0B49CB"/>
                </a:solidFill>
              </a:rPr>
              <a:t> </a:t>
            </a:r>
            <a:r>
              <a:rPr lang="de-DE" dirty="0" err="1">
                <a:solidFill>
                  <a:srgbClr val="0B49CB"/>
                </a:solidFill>
              </a:rPr>
              <a:t>Accuracy</a:t>
            </a:r>
            <a:endParaRPr lang="de-DE" dirty="0">
              <a:solidFill>
                <a:srgbClr val="0B49CB"/>
              </a:solidFill>
            </a:endParaRPr>
          </a:p>
        </p:txBody>
      </p:sp>
      <p:sp>
        <p:nvSpPr>
          <p:cNvPr id="2" name="Content Placeholder 4">
            <a:extLst>
              <a:ext uri="{FF2B5EF4-FFF2-40B4-BE49-F238E27FC236}">
                <a16:creationId xmlns:a16="http://schemas.microsoft.com/office/drawing/2014/main" id="{BD3B9485-ECCB-5EC5-B1B9-D6C0AF4BF2A5}"/>
              </a:ext>
            </a:extLst>
          </p:cNvPr>
          <p:cNvSpPr txBox="1">
            <a:spLocks/>
          </p:cNvSpPr>
          <p:nvPr/>
        </p:nvSpPr>
        <p:spPr>
          <a:xfrm>
            <a:off x="876691" y="5879373"/>
            <a:ext cx="7750696" cy="595182"/>
          </a:xfrm>
          <a:prstGeom prst="rect">
            <a:avLst/>
          </a:prstGeom>
          <a:solidFill>
            <a:schemeClr val="accent1">
              <a:lumMod val="20000"/>
              <a:lumOff val="80000"/>
            </a:schemeClr>
          </a:solidFill>
          <a:ln>
            <a:solidFill>
              <a:srgbClr val="121619"/>
            </a:solidFill>
            <a:prstDash val="lgDash"/>
          </a:ln>
        </p:spPr>
        <p:txBody>
          <a:bodyPr lIns="91440" tIns="45720" rIns="91440" bIns="45720" anchor="t"/>
          <a:lstStyle>
            <a:defPPr>
              <a:defRPr lang="en-US"/>
            </a:defPPr>
            <a:lvl1pPr indent="0">
              <a:lnSpc>
                <a:spcPct val="100000"/>
              </a:lnSpc>
              <a:spcBef>
                <a:spcPts val="1400"/>
              </a:spcBef>
              <a:buFont typeface="Arial" panose="020B0604020202020204" pitchFamily="34" charset="0"/>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link to the notebook is </a:t>
            </a:r>
            <a:r>
              <a:rPr lang="en-US" sz="1600" dirty="0">
                <a:hlinkClick r:id="rId4"/>
              </a:rPr>
              <a:t>https://github.com/sebnotch/presi-and-code-data-science/blob/main/SpaceX_Machine_Learning_Prediction_Part_5.jupyterlite.ipynb</a:t>
            </a:r>
            <a:endParaRPr lang="en-US" sz="1600" dirty="0">
              <a:solidFill>
                <a:srgbClr val="0B49CB"/>
              </a:solidFill>
            </a:endParaRPr>
          </a:p>
        </p:txBody>
      </p:sp>
    </p:spTree>
    <p:extLst>
      <p:ext uri="{BB962C8B-B14F-4D97-AF65-F5344CB8AC3E}">
        <p14:creationId xmlns:p14="http://schemas.microsoft.com/office/powerpoint/2010/main" val="2357315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p:cNvSpPr>
            <a:spLocks noGrp="1"/>
          </p:cNvSpPr>
          <p:nvPr>
            <p:ph type="body" sz="half" idx="4294967295"/>
          </p:nvPr>
        </p:nvSpPr>
        <p:spPr>
          <a:xfrm>
            <a:off x="288097" y="1523205"/>
            <a:ext cx="5674038" cy="4904005"/>
          </a:xfrm>
          <a:prstGeom prst="rect">
            <a:avLst/>
          </a:prstGeom>
        </p:spPr>
        <p:txBody>
          <a:bodyPr>
            <a:normAutofit fontScale="925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confusion matrix of the best performing model is identical to the confusion matrices of all other applied models</a:t>
            </a:r>
          </a:p>
          <a:p>
            <a:pPr>
              <a:lnSpc>
                <a:spcPct val="100000"/>
              </a:lnSpc>
              <a:spcBef>
                <a:spcPts val="1400"/>
              </a:spcBef>
            </a:pPr>
            <a:r>
              <a:rPr lang="en-US" sz="2400" dirty="0">
                <a:solidFill>
                  <a:schemeClr val="accent3">
                    <a:lumMod val="25000"/>
                  </a:schemeClr>
                </a:solidFill>
                <a:latin typeface="Abadi" panose="020B0604020104020204" pitchFamily="34" charset="0"/>
              </a:rPr>
              <a:t>In other words, all models  are predicting</a:t>
            </a:r>
          </a:p>
          <a:p>
            <a:pPr lvl="1">
              <a:lnSpc>
                <a:spcPct val="100000"/>
              </a:lnSpc>
              <a:spcBef>
                <a:spcPts val="1400"/>
              </a:spcBef>
            </a:pPr>
            <a:r>
              <a:rPr lang="en-US" sz="2100" dirty="0">
                <a:solidFill>
                  <a:schemeClr val="accent6"/>
                </a:solidFill>
                <a:latin typeface="Abadi" panose="020B0604020104020204" pitchFamily="34" charset="0"/>
              </a:rPr>
              <a:t>Not landed 3 times correctly </a:t>
            </a:r>
            <a:br>
              <a:rPr lang="en-US" sz="2100" dirty="0">
                <a:solidFill>
                  <a:schemeClr val="accent6"/>
                </a:solidFill>
                <a:latin typeface="Abadi" panose="020B0604020104020204" pitchFamily="34" charset="0"/>
              </a:rPr>
            </a:br>
            <a:r>
              <a:rPr lang="en-US" sz="2100" dirty="0">
                <a:solidFill>
                  <a:schemeClr val="accent6"/>
                </a:solidFill>
                <a:latin typeface="Abadi" panose="020B0604020104020204" pitchFamily="34" charset="0"/>
              </a:rPr>
              <a:t>(true negatives, upper left square)</a:t>
            </a:r>
          </a:p>
          <a:p>
            <a:pPr lvl="1">
              <a:lnSpc>
                <a:spcPct val="100000"/>
              </a:lnSpc>
              <a:spcBef>
                <a:spcPts val="1400"/>
              </a:spcBef>
            </a:pPr>
            <a:r>
              <a:rPr lang="en-US" sz="2100" dirty="0">
                <a:solidFill>
                  <a:schemeClr val="accent6"/>
                </a:solidFill>
                <a:latin typeface="Abadi" panose="020B0604020104020204" pitchFamily="34" charset="0"/>
              </a:rPr>
              <a:t>Landed 12 times correctly </a:t>
            </a:r>
            <a:br>
              <a:rPr lang="en-US" sz="2100" dirty="0">
                <a:solidFill>
                  <a:schemeClr val="accent6"/>
                </a:solidFill>
                <a:latin typeface="Abadi" panose="020B0604020104020204" pitchFamily="34" charset="0"/>
              </a:rPr>
            </a:br>
            <a:r>
              <a:rPr lang="en-US" sz="2100" dirty="0">
                <a:solidFill>
                  <a:schemeClr val="accent6"/>
                </a:solidFill>
                <a:latin typeface="Abadi" panose="020B0604020104020204" pitchFamily="34" charset="0"/>
              </a:rPr>
              <a:t>(true positives, lower right square)</a:t>
            </a:r>
          </a:p>
          <a:p>
            <a:pPr lvl="1">
              <a:lnSpc>
                <a:spcPct val="100000"/>
              </a:lnSpc>
              <a:spcBef>
                <a:spcPts val="1400"/>
              </a:spcBef>
            </a:pPr>
            <a:r>
              <a:rPr lang="en-US" sz="2100" dirty="0">
                <a:solidFill>
                  <a:srgbClr val="C00000"/>
                </a:solidFill>
                <a:latin typeface="Abadi" panose="020B0604020104020204" pitchFamily="34" charset="0"/>
              </a:rPr>
              <a:t>Landed 3 time incorrectly </a:t>
            </a:r>
            <a:br>
              <a:rPr lang="en-US" sz="2100" dirty="0">
                <a:solidFill>
                  <a:srgbClr val="C00000"/>
                </a:solidFill>
                <a:latin typeface="Abadi" panose="020B0604020104020204" pitchFamily="34" charset="0"/>
              </a:rPr>
            </a:br>
            <a:r>
              <a:rPr lang="en-US" sz="2100" dirty="0">
                <a:solidFill>
                  <a:srgbClr val="C00000"/>
                </a:solidFill>
                <a:latin typeface="Abadi" panose="020B0604020104020204" pitchFamily="34" charset="0"/>
              </a:rPr>
              <a:t>(false positive, upper right square)</a:t>
            </a:r>
            <a:br>
              <a:rPr lang="en-US" sz="2100" dirty="0">
                <a:solidFill>
                  <a:srgbClr val="C00000"/>
                </a:solidFill>
                <a:latin typeface="Abadi" panose="020B0604020104020204" pitchFamily="34" charset="0"/>
              </a:rPr>
            </a:br>
            <a:r>
              <a:rPr lang="en-US" sz="2100" dirty="0">
                <a:solidFill>
                  <a:srgbClr val="C00000"/>
                </a:solidFill>
                <a:latin typeface="Abadi" panose="020B0604020104020204" pitchFamily="34" charset="0"/>
              </a:rPr>
              <a:t>(this indicates the main weakness of the models)</a:t>
            </a:r>
          </a:p>
          <a:p>
            <a:pPr lvl="1">
              <a:lnSpc>
                <a:spcPct val="100000"/>
              </a:lnSpc>
              <a:spcBef>
                <a:spcPts val="1400"/>
              </a:spcBef>
            </a:pPr>
            <a:r>
              <a:rPr lang="en-US" sz="2100" dirty="0">
                <a:solidFill>
                  <a:srgbClr val="C00000"/>
                </a:solidFill>
                <a:latin typeface="Abadi" panose="020B0604020104020204" pitchFamily="34" charset="0"/>
              </a:rPr>
              <a:t>Did not land 0 times incorrectly</a:t>
            </a:r>
            <a:br>
              <a:rPr lang="en-US" sz="2100" dirty="0">
                <a:solidFill>
                  <a:srgbClr val="C00000"/>
                </a:solidFill>
                <a:latin typeface="Abadi" panose="020B0604020104020204" pitchFamily="34" charset="0"/>
              </a:rPr>
            </a:br>
            <a:r>
              <a:rPr lang="en-US" sz="2100" dirty="0">
                <a:solidFill>
                  <a:srgbClr val="C00000"/>
                </a:solidFill>
                <a:latin typeface="Abadi" panose="020B0604020104020204" pitchFamily="34" charset="0"/>
              </a:rPr>
              <a:t>(false negative, lower left square)</a:t>
            </a:r>
            <a:br>
              <a:rPr lang="en-US" sz="2100" dirty="0">
                <a:solidFill>
                  <a:srgbClr val="C00000"/>
                </a:solidFill>
                <a:latin typeface="Abadi" panose="020B0604020104020204" pitchFamily="34" charset="0"/>
              </a:rPr>
            </a:br>
            <a:r>
              <a:rPr lang="en-US" sz="2100" dirty="0">
                <a:solidFill>
                  <a:srgbClr val="C00000"/>
                </a:solidFill>
                <a:latin typeface="Abadi" panose="020B0604020104020204" pitchFamily="34" charset="0"/>
              </a:rPr>
              <a:t>(which in fact is correct)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Grafik 5">
            <a:extLst>
              <a:ext uri="{FF2B5EF4-FFF2-40B4-BE49-F238E27FC236}">
                <a16:creationId xmlns:a16="http://schemas.microsoft.com/office/drawing/2014/main" id="{335A7538-AE13-36AB-48D2-1888B5761DDA}"/>
              </a:ext>
            </a:extLst>
          </p:cNvPr>
          <p:cNvPicPr>
            <a:picLocks noChangeAspect="1"/>
          </p:cNvPicPr>
          <p:nvPr/>
        </p:nvPicPr>
        <p:blipFill>
          <a:blip r:embed="rId3"/>
          <a:stretch>
            <a:fillRect/>
          </a:stretch>
        </p:blipFill>
        <p:spPr>
          <a:xfrm>
            <a:off x="6303524" y="1482481"/>
            <a:ext cx="5056052" cy="4259877"/>
          </a:xfrm>
          <a:prstGeom prst="rect">
            <a:avLst/>
          </a:prstGeom>
        </p:spPr>
      </p:pic>
      <p:sp>
        <p:nvSpPr>
          <p:cNvPr id="7" name="Textfeld 6">
            <a:extLst>
              <a:ext uri="{FF2B5EF4-FFF2-40B4-BE49-F238E27FC236}">
                <a16:creationId xmlns:a16="http://schemas.microsoft.com/office/drawing/2014/main" id="{D886DBD7-D86B-C820-6817-A1B1DEEADFD6}"/>
              </a:ext>
            </a:extLst>
          </p:cNvPr>
          <p:cNvSpPr txBox="1"/>
          <p:nvPr/>
        </p:nvSpPr>
        <p:spPr>
          <a:xfrm>
            <a:off x="6361889" y="6025573"/>
            <a:ext cx="3707682" cy="369332"/>
          </a:xfrm>
          <a:prstGeom prst="rect">
            <a:avLst/>
          </a:prstGeom>
          <a:noFill/>
        </p:spPr>
        <p:txBody>
          <a:bodyPr wrap="none" rtlCol="0">
            <a:spAutoFit/>
          </a:bodyPr>
          <a:lstStyle/>
          <a:p>
            <a:r>
              <a:rPr lang="de-DE" dirty="0"/>
              <a:t>Figure: </a:t>
            </a:r>
            <a:r>
              <a:rPr lang="de-DE" dirty="0" err="1"/>
              <a:t>confusion</a:t>
            </a:r>
            <a:r>
              <a:rPr lang="de-DE" dirty="0"/>
              <a:t> </a:t>
            </a:r>
            <a:r>
              <a:rPr lang="de-DE" dirty="0" err="1"/>
              <a:t>matrix</a:t>
            </a:r>
            <a:r>
              <a:rPr lang="de-DE" dirty="0"/>
              <a:t> </a:t>
            </a:r>
            <a:r>
              <a:rPr lang="de-DE" dirty="0" err="1"/>
              <a:t>of</a:t>
            </a:r>
            <a:r>
              <a:rPr lang="de-DE" dirty="0"/>
              <a:t> all </a:t>
            </a:r>
            <a:r>
              <a:rPr lang="de-DE" dirty="0" err="1"/>
              <a:t>models</a:t>
            </a:r>
            <a:endParaRPr lang="de-DE"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p:cNvSpPr>
            <a:spLocks noGrp="1"/>
          </p:cNvSpPr>
          <p:nvPr>
            <p:ph type="body" sz="half" idx="4294967295"/>
          </p:nvPr>
        </p:nvSpPr>
        <p:spPr>
          <a:xfrm>
            <a:off x="288097" y="1523206"/>
            <a:ext cx="5729644" cy="5001162"/>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Accuracy: </a:t>
            </a:r>
            <a:br>
              <a:rPr lang="en-US" sz="2200" dirty="0">
                <a:latin typeface="Abadi" panose="020B0604020104020204" pitchFamily="34" charset="0"/>
              </a:rPr>
            </a:br>
            <a:r>
              <a:rPr lang="en-US" sz="2200" dirty="0">
                <a:solidFill>
                  <a:srgbClr val="00B050"/>
                </a:solidFill>
                <a:latin typeface="Abadi" panose="020B0604020104020204" pitchFamily="34" charset="0"/>
              </a:rPr>
              <a:t>(TP + TN) </a:t>
            </a:r>
            <a:r>
              <a:rPr lang="en-US" sz="2200" dirty="0">
                <a:latin typeface="Abadi" panose="020B0604020104020204" pitchFamily="34" charset="0"/>
              </a:rPr>
              <a:t>/ Total</a:t>
            </a:r>
            <a:br>
              <a:rPr lang="en-US" sz="2200" dirty="0">
                <a:latin typeface="Abadi" panose="020B0604020104020204" pitchFamily="34" charset="0"/>
              </a:rPr>
            </a:br>
            <a:r>
              <a:rPr lang="en-US" sz="2200" dirty="0">
                <a:latin typeface="Abadi" panose="020B0604020104020204" pitchFamily="34" charset="0"/>
              </a:rPr>
              <a:t>=(3+12)/18 = 0.833</a:t>
            </a:r>
          </a:p>
          <a:p>
            <a:pPr>
              <a:lnSpc>
                <a:spcPct val="100000"/>
              </a:lnSpc>
              <a:spcBef>
                <a:spcPts val="1400"/>
              </a:spcBef>
            </a:pPr>
            <a:r>
              <a:rPr lang="en-US" sz="2200" dirty="0">
                <a:latin typeface="Abadi" panose="020B0604020104020204" pitchFamily="34" charset="0"/>
              </a:rPr>
              <a:t>Misclassification Rate:</a:t>
            </a:r>
            <a:br>
              <a:rPr lang="en-US" sz="2200" dirty="0">
                <a:latin typeface="Abadi" panose="020B0604020104020204" pitchFamily="34" charset="0"/>
              </a:rPr>
            </a:br>
            <a:r>
              <a:rPr lang="en-US" sz="2200" dirty="0">
                <a:solidFill>
                  <a:srgbClr val="C00000"/>
                </a:solidFill>
                <a:latin typeface="Abadi" panose="020B0604020104020204" pitchFamily="34" charset="0"/>
              </a:rPr>
              <a:t>(FP + FN) </a:t>
            </a:r>
            <a:r>
              <a:rPr lang="en-US" sz="2200" dirty="0">
                <a:latin typeface="Abadi" panose="020B0604020104020204" pitchFamily="34" charset="0"/>
              </a:rPr>
              <a:t>/ Total</a:t>
            </a:r>
            <a:br>
              <a:rPr lang="en-US" sz="2200" dirty="0">
                <a:latin typeface="Abadi" panose="020B0604020104020204" pitchFamily="34" charset="0"/>
              </a:rPr>
            </a:br>
            <a:r>
              <a:rPr lang="en-US" sz="2200" dirty="0">
                <a:latin typeface="Abadi" panose="020B0604020104020204" pitchFamily="34" charset="0"/>
              </a:rPr>
              <a:t>=(3+0)/18 = 0.1667</a:t>
            </a:r>
            <a:br>
              <a:rPr lang="en-US" sz="2200" dirty="0">
                <a:latin typeface="Abadi" panose="020B0604020104020204" pitchFamily="34" charset="0"/>
              </a:rPr>
            </a:br>
            <a:endParaRPr lang="en-US"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Precision:</a:t>
            </a:r>
            <a:br>
              <a:rPr lang="en-US" sz="2200" dirty="0">
                <a:latin typeface="Abadi" panose="020B0604020104020204" pitchFamily="34" charset="0"/>
              </a:rPr>
            </a:br>
            <a:r>
              <a:rPr lang="en-US" sz="2200" dirty="0">
                <a:solidFill>
                  <a:srgbClr val="00B050"/>
                </a:solidFill>
                <a:latin typeface="Abadi" panose="020B0604020104020204" pitchFamily="34" charset="0"/>
              </a:rPr>
              <a:t>TP</a:t>
            </a:r>
            <a:r>
              <a:rPr lang="en-US" sz="2200" dirty="0">
                <a:latin typeface="Abadi" panose="020B0604020104020204" pitchFamily="34" charset="0"/>
              </a:rPr>
              <a:t>/ all positive predicted </a:t>
            </a:r>
            <a:br>
              <a:rPr lang="en-US" sz="2200" dirty="0">
                <a:latin typeface="Abadi" panose="020B0604020104020204" pitchFamily="34" charset="0"/>
              </a:rPr>
            </a:br>
            <a:r>
              <a:rPr lang="en-US" sz="2200" dirty="0">
                <a:latin typeface="Abadi" panose="020B0604020104020204" pitchFamily="34" charset="0"/>
              </a:rPr>
              <a:t>=12 / 15 = 0.8</a:t>
            </a:r>
          </a:p>
          <a:p>
            <a:pPr>
              <a:lnSpc>
                <a:spcPct val="100000"/>
              </a:lnSpc>
              <a:spcBef>
                <a:spcPts val="1400"/>
              </a:spcBef>
            </a:pPr>
            <a:r>
              <a:rPr lang="en-US" sz="2200" dirty="0">
                <a:latin typeface="Abadi" panose="020B0604020104020204" pitchFamily="34" charset="0"/>
              </a:rPr>
              <a:t>Prevalence:</a:t>
            </a:r>
            <a:br>
              <a:rPr lang="en-US" sz="2200" dirty="0">
                <a:latin typeface="Abadi" panose="020B0604020104020204" pitchFamily="34" charset="0"/>
              </a:rPr>
            </a:br>
            <a:r>
              <a:rPr lang="en-US" sz="2200" dirty="0">
                <a:latin typeface="Abadi" panose="020B0604020104020204" pitchFamily="34" charset="0"/>
              </a:rPr>
              <a:t>actual all positive / Total</a:t>
            </a:r>
            <a:br>
              <a:rPr lang="en-US" sz="2200" dirty="0">
                <a:latin typeface="Abadi" panose="020B0604020104020204" pitchFamily="34" charset="0"/>
              </a:rPr>
            </a:br>
            <a:r>
              <a:rPr lang="en-US" sz="2200" dirty="0">
                <a:latin typeface="Abadi" panose="020B0604020104020204" pitchFamily="34" charset="0"/>
              </a:rPr>
              <a:t>=0 + 12 / 18 = 0.667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continued</a:t>
            </a:r>
            <a:endParaRPr lang="en-US" dirty="0">
              <a:solidFill>
                <a:srgbClr val="0B49CB"/>
              </a:solidFill>
            </a:endParaRPr>
          </a:p>
        </p:txBody>
      </p:sp>
      <p:pic>
        <p:nvPicPr>
          <p:cNvPr id="6" name="Grafik 5">
            <a:extLst>
              <a:ext uri="{FF2B5EF4-FFF2-40B4-BE49-F238E27FC236}">
                <a16:creationId xmlns:a16="http://schemas.microsoft.com/office/drawing/2014/main" id="{335A7538-AE13-36AB-48D2-1888B5761DDA}"/>
              </a:ext>
            </a:extLst>
          </p:cNvPr>
          <p:cNvPicPr>
            <a:picLocks noChangeAspect="1"/>
          </p:cNvPicPr>
          <p:nvPr/>
        </p:nvPicPr>
        <p:blipFill>
          <a:blip r:embed="rId3"/>
          <a:stretch>
            <a:fillRect/>
          </a:stretch>
        </p:blipFill>
        <p:spPr>
          <a:xfrm>
            <a:off x="6303524" y="1482481"/>
            <a:ext cx="5056052" cy="4259877"/>
          </a:xfrm>
          <a:prstGeom prst="rect">
            <a:avLst/>
          </a:prstGeom>
        </p:spPr>
      </p:pic>
      <p:sp>
        <p:nvSpPr>
          <p:cNvPr id="7" name="Textfeld 6">
            <a:extLst>
              <a:ext uri="{FF2B5EF4-FFF2-40B4-BE49-F238E27FC236}">
                <a16:creationId xmlns:a16="http://schemas.microsoft.com/office/drawing/2014/main" id="{D886DBD7-D86B-C820-6817-A1B1DEEADFD6}"/>
              </a:ext>
            </a:extLst>
          </p:cNvPr>
          <p:cNvSpPr txBox="1"/>
          <p:nvPr/>
        </p:nvSpPr>
        <p:spPr>
          <a:xfrm>
            <a:off x="6361889" y="6025573"/>
            <a:ext cx="4349332" cy="369332"/>
          </a:xfrm>
          <a:prstGeom prst="rect">
            <a:avLst/>
          </a:prstGeom>
          <a:noFill/>
        </p:spPr>
        <p:txBody>
          <a:bodyPr wrap="none" rtlCol="0">
            <a:spAutoFit/>
          </a:bodyPr>
          <a:lstStyle/>
          <a:p>
            <a:r>
              <a:rPr lang="de-DE" dirty="0"/>
              <a:t>Figure: </a:t>
            </a:r>
            <a:r>
              <a:rPr lang="de-DE" dirty="0" err="1"/>
              <a:t>confusion</a:t>
            </a:r>
            <a:r>
              <a:rPr lang="de-DE" dirty="0"/>
              <a:t> </a:t>
            </a:r>
            <a:r>
              <a:rPr lang="de-DE" dirty="0" err="1"/>
              <a:t>matrix</a:t>
            </a:r>
            <a:r>
              <a:rPr lang="de-DE" dirty="0"/>
              <a:t> </a:t>
            </a:r>
            <a:r>
              <a:rPr lang="de-DE" dirty="0" err="1"/>
              <a:t>of</a:t>
            </a:r>
            <a:r>
              <a:rPr lang="de-DE" dirty="0"/>
              <a:t> all </a:t>
            </a:r>
            <a:r>
              <a:rPr lang="de-DE" dirty="0" err="1"/>
              <a:t>tested</a:t>
            </a:r>
            <a:r>
              <a:rPr lang="de-DE" dirty="0"/>
              <a:t> </a:t>
            </a:r>
            <a:r>
              <a:rPr lang="de-DE" dirty="0" err="1"/>
              <a:t>models</a:t>
            </a:r>
            <a:endParaRPr lang="de-DE" dirty="0"/>
          </a:p>
        </p:txBody>
      </p:sp>
      <p:sp>
        <p:nvSpPr>
          <p:cNvPr id="8" name="Textfeld 7">
            <a:extLst>
              <a:ext uri="{FF2B5EF4-FFF2-40B4-BE49-F238E27FC236}">
                <a16:creationId xmlns:a16="http://schemas.microsoft.com/office/drawing/2014/main" id="{E27B384D-7272-0327-CBF7-42559D5E6073}"/>
              </a:ext>
            </a:extLst>
          </p:cNvPr>
          <p:cNvSpPr txBox="1"/>
          <p:nvPr/>
        </p:nvSpPr>
        <p:spPr>
          <a:xfrm>
            <a:off x="7018638" y="2447324"/>
            <a:ext cx="1596719" cy="646331"/>
          </a:xfrm>
          <a:prstGeom prst="rect">
            <a:avLst/>
          </a:prstGeom>
          <a:noFill/>
        </p:spPr>
        <p:txBody>
          <a:bodyPr wrap="none" rtlCol="0">
            <a:spAutoFit/>
          </a:bodyPr>
          <a:lstStyle/>
          <a:p>
            <a:r>
              <a:rPr lang="de-DE" b="1" dirty="0">
                <a:solidFill>
                  <a:srgbClr val="00B050"/>
                </a:solidFill>
              </a:rPr>
              <a:t>TN </a:t>
            </a:r>
            <a:br>
              <a:rPr lang="de-DE" b="1" dirty="0">
                <a:solidFill>
                  <a:srgbClr val="00B050"/>
                </a:solidFill>
              </a:rPr>
            </a:br>
            <a:r>
              <a:rPr lang="de-DE" b="1" dirty="0">
                <a:solidFill>
                  <a:srgbClr val="00B050"/>
                </a:solidFill>
              </a:rPr>
              <a:t>(</a:t>
            </a:r>
            <a:r>
              <a:rPr lang="de-DE" b="1" dirty="0" err="1">
                <a:solidFill>
                  <a:srgbClr val="00B050"/>
                </a:solidFill>
              </a:rPr>
              <a:t>true</a:t>
            </a:r>
            <a:r>
              <a:rPr lang="de-DE" b="1" dirty="0">
                <a:solidFill>
                  <a:srgbClr val="00B050"/>
                </a:solidFill>
              </a:rPr>
              <a:t> negative)</a:t>
            </a:r>
          </a:p>
        </p:txBody>
      </p:sp>
      <p:sp>
        <p:nvSpPr>
          <p:cNvPr id="10" name="Textfeld 9">
            <a:extLst>
              <a:ext uri="{FF2B5EF4-FFF2-40B4-BE49-F238E27FC236}">
                <a16:creationId xmlns:a16="http://schemas.microsoft.com/office/drawing/2014/main" id="{9382BD84-A98E-B1AF-190D-937C93844629}"/>
              </a:ext>
            </a:extLst>
          </p:cNvPr>
          <p:cNvSpPr txBox="1"/>
          <p:nvPr/>
        </p:nvSpPr>
        <p:spPr>
          <a:xfrm>
            <a:off x="8915400" y="4183449"/>
            <a:ext cx="1535485" cy="646331"/>
          </a:xfrm>
          <a:prstGeom prst="rect">
            <a:avLst/>
          </a:prstGeom>
          <a:noFill/>
        </p:spPr>
        <p:txBody>
          <a:bodyPr wrap="none" rtlCol="0">
            <a:spAutoFit/>
          </a:bodyPr>
          <a:lstStyle/>
          <a:p>
            <a:r>
              <a:rPr lang="de-DE" b="1" dirty="0">
                <a:solidFill>
                  <a:srgbClr val="00B050"/>
                </a:solidFill>
              </a:rPr>
              <a:t>TP </a:t>
            </a:r>
            <a:br>
              <a:rPr lang="de-DE" b="1" dirty="0">
                <a:solidFill>
                  <a:srgbClr val="00B050"/>
                </a:solidFill>
              </a:rPr>
            </a:br>
            <a:r>
              <a:rPr lang="de-DE" b="1" dirty="0">
                <a:solidFill>
                  <a:srgbClr val="00B050"/>
                </a:solidFill>
              </a:rPr>
              <a:t>(</a:t>
            </a:r>
            <a:r>
              <a:rPr lang="de-DE" b="1" dirty="0" err="1">
                <a:solidFill>
                  <a:srgbClr val="00B050"/>
                </a:solidFill>
              </a:rPr>
              <a:t>true</a:t>
            </a:r>
            <a:r>
              <a:rPr lang="de-DE" b="1" dirty="0">
                <a:solidFill>
                  <a:srgbClr val="00B050"/>
                </a:solidFill>
              </a:rPr>
              <a:t> positive)</a:t>
            </a:r>
          </a:p>
        </p:txBody>
      </p:sp>
      <p:sp>
        <p:nvSpPr>
          <p:cNvPr id="11" name="Textfeld 10">
            <a:extLst>
              <a:ext uri="{FF2B5EF4-FFF2-40B4-BE49-F238E27FC236}">
                <a16:creationId xmlns:a16="http://schemas.microsoft.com/office/drawing/2014/main" id="{6E7ED476-F5A6-A696-6C15-BDE4923A1EFE}"/>
              </a:ext>
            </a:extLst>
          </p:cNvPr>
          <p:cNvSpPr txBox="1"/>
          <p:nvPr/>
        </p:nvSpPr>
        <p:spPr>
          <a:xfrm>
            <a:off x="8901140" y="2447323"/>
            <a:ext cx="1581459" cy="646331"/>
          </a:xfrm>
          <a:prstGeom prst="rect">
            <a:avLst/>
          </a:prstGeom>
          <a:noFill/>
        </p:spPr>
        <p:txBody>
          <a:bodyPr wrap="none" rtlCol="0">
            <a:spAutoFit/>
          </a:bodyPr>
          <a:lstStyle/>
          <a:p>
            <a:r>
              <a:rPr lang="de-DE" b="1" dirty="0">
                <a:solidFill>
                  <a:srgbClr val="C00000"/>
                </a:solidFill>
              </a:rPr>
              <a:t>FP </a:t>
            </a:r>
            <a:br>
              <a:rPr lang="de-DE" b="1" dirty="0">
                <a:solidFill>
                  <a:srgbClr val="C00000"/>
                </a:solidFill>
              </a:rPr>
            </a:br>
            <a:r>
              <a:rPr lang="de-DE" b="1" dirty="0">
                <a:solidFill>
                  <a:srgbClr val="C00000"/>
                </a:solidFill>
              </a:rPr>
              <a:t>(</a:t>
            </a:r>
            <a:r>
              <a:rPr lang="de-DE" b="1" dirty="0" err="1">
                <a:solidFill>
                  <a:srgbClr val="C00000"/>
                </a:solidFill>
              </a:rPr>
              <a:t>false</a:t>
            </a:r>
            <a:r>
              <a:rPr lang="de-DE" b="1" dirty="0">
                <a:solidFill>
                  <a:srgbClr val="C00000"/>
                </a:solidFill>
              </a:rPr>
              <a:t> positive)</a:t>
            </a:r>
          </a:p>
        </p:txBody>
      </p:sp>
      <p:sp>
        <p:nvSpPr>
          <p:cNvPr id="12" name="Textfeld 11">
            <a:extLst>
              <a:ext uri="{FF2B5EF4-FFF2-40B4-BE49-F238E27FC236}">
                <a16:creationId xmlns:a16="http://schemas.microsoft.com/office/drawing/2014/main" id="{1C7FB975-CDF0-EB24-FEF4-7038150086CE}"/>
              </a:ext>
            </a:extLst>
          </p:cNvPr>
          <p:cNvSpPr txBox="1"/>
          <p:nvPr/>
        </p:nvSpPr>
        <p:spPr>
          <a:xfrm>
            <a:off x="7091184" y="4175558"/>
            <a:ext cx="1642694" cy="646331"/>
          </a:xfrm>
          <a:prstGeom prst="rect">
            <a:avLst/>
          </a:prstGeom>
          <a:noFill/>
        </p:spPr>
        <p:txBody>
          <a:bodyPr wrap="none" rtlCol="0">
            <a:spAutoFit/>
          </a:bodyPr>
          <a:lstStyle/>
          <a:p>
            <a:r>
              <a:rPr lang="de-DE" b="1" dirty="0">
                <a:solidFill>
                  <a:srgbClr val="C00000"/>
                </a:solidFill>
              </a:rPr>
              <a:t>FP </a:t>
            </a:r>
            <a:br>
              <a:rPr lang="de-DE" b="1" dirty="0">
                <a:solidFill>
                  <a:srgbClr val="C00000"/>
                </a:solidFill>
              </a:rPr>
            </a:br>
            <a:r>
              <a:rPr lang="de-DE" b="1" dirty="0">
                <a:solidFill>
                  <a:srgbClr val="C00000"/>
                </a:solidFill>
              </a:rPr>
              <a:t>(</a:t>
            </a:r>
            <a:r>
              <a:rPr lang="de-DE" b="1" dirty="0" err="1">
                <a:solidFill>
                  <a:srgbClr val="C00000"/>
                </a:solidFill>
              </a:rPr>
              <a:t>false</a:t>
            </a:r>
            <a:r>
              <a:rPr lang="de-DE" b="1" dirty="0">
                <a:solidFill>
                  <a:srgbClr val="C00000"/>
                </a:solidFill>
              </a:rPr>
              <a:t> negative)</a:t>
            </a:r>
          </a:p>
        </p:txBody>
      </p:sp>
      <p:sp>
        <p:nvSpPr>
          <p:cNvPr id="13" name="Geschweifte Klammer rechts 12">
            <a:extLst>
              <a:ext uri="{FF2B5EF4-FFF2-40B4-BE49-F238E27FC236}">
                <a16:creationId xmlns:a16="http://schemas.microsoft.com/office/drawing/2014/main" id="{2D162529-8A74-B244-A442-4EF1C805D41D}"/>
              </a:ext>
            </a:extLst>
          </p:cNvPr>
          <p:cNvSpPr/>
          <p:nvPr/>
        </p:nvSpPr>
        <p:spPr>
          <a:xfrm>
            <a:off x="3407705" y="1665159"/>
            <a:ext cx="278371" cy="22106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22" name="Gruppieren 21">
            <a:extLst>
              <a:ext uri="{FF2B5EF4-FFF2-40B4-BE49-F238E27FC236}">
                <a16:creationId xmlns:a16="http://schemas.microsoft.com/office/drawing/2014/main" id="{8B543365-CD16-D6D9-478A-BBD55E4B4618}"/>
              </a:ext>
            </a:extLst>
          </p:cNvPr>
          <p:cNvGrpSpPr/>
          <p:nvPr/>
        </p:nvGrpSpPr>
        <p:grpSpPr>
          <a:xfrm>
            <a:off x="3720422" y="1236698"/>
            <a:ext cx="1107996" cy="3082895"/>
            <a:chOff x="3720422" y="1236698"/>
            <a:chExt cx="1107996" cy="3082895"/>
          </a:xfrm>
        </p:grpSpPr>
        <p:sp>
          <p:nvSpPr>
            <p:cNvPr id="14" name="Textfeld 13">
              <a:extLst>
                <a:ext uri="{FF2B5EF4-FFF2-40B4-BE49-F238E27FC236}">
                  <a16:creationId xmlns:a16="http://schemas.microsoft.com/office/drawing/2014/main" id="{3049F7A1-CD1F-0CDF-6274-9ADED62372FE}"/>
                </a:ext>
              </a:extLst>
            </p:cNvPr>
            <p:cNvSpPr txBox="1"/>
            <p:nvPr/>
          </p:nvSpPr>
          <p:spPr>
            <a:xfrm rot="16200000">
              <a:off x="2732972" y="2224148"/>
              <a:ext cx="3082895" cy="1107996"/>
            </a:xfrm>
            <a:prstGeom prst="rect">
              <a:avLst/>
            </a:prstGeom>
            <a:noFill/>
          </p:spPr>
          <p:txBody>
            <a:bodyPr wrap="none" rtlCol="0">
              <a:spAutoFit/>
            </a:bodyPr>
            <a:lstStyle/>
            <a:p>
              <a:r>
                <a:rPr lang="en-US" sz="2200" dirty="0">
                  <a:latin typeface="Abadi" panose="020B0604020104020204" pitchFamily="34" charset="0"/>
                </a:rPr>
                <a:t>     Accuracy</a:t>
              </a:r>
              <a:br>
                <a:rPr lang="en-US" sz="2200" dirty="0">
                  <a:latin typeface="Abadi" panose="020B0604020104020204" pitchFamily="34" charset="0"/>
                </a:rPr>
              </a:br>
              <a:r>
                <a:rPr lang="en-US" sz="2200" dirty="0">
                  <a:latin typeface="Abadi" panose="020B0604020104020204" pitchFamily="34" charset="0"/>
                </a:rPr>
                <a:t> </a:t>
              </a:r>
              <a:r>
                <a:rPr lang="en-US" sz="2200" u="sng" dirty="0">
                  <a:latin typeface="Abadi" panose="020B0604020104020204" pitchFamily="34" charset="0"/>
                </a:rPr>
                <a:t>+ Misclassification Rate</a:t>
              </a:r>
              <a:br>
                <a:rPr lang="en-US" sz="2200" dirty="0">
                  <a:latin typeface="Abadi" panose="020B0604020104020204" pitchFamily="34" charset="0"/>
                </a:rPr>
              </a:br>
              <a:r>
                <a:rPr lang="en-US" sz="2200" dirty="0">
                  <a:latin typeface="Abadi" panose="020B0604020104020204" pitchFamily="34" charset="0"/>
                </a:rPr>
                <a:t> </a:t>
              </a:r>
              <a:r>
                <a:rPr lang="en-US" sz="2200" b="1" u="sng" dirty="0">
                  <a:latin typeface="Abadi" panose="020B0604020104020204" pitchFamily="34" charset="0"/>
                </a:rPr>
                <a:t>= 1</a:t>
              </a:r>
              <a:endParaRPr lang="de-DE" sz="2200" b="1" u="sng" dirty="0"/>
            </a:p>
          </p:txBody>
        </p:sp>
        <p:cxnSp>
          <p:nvCxnSpPr>
            <p:cNvPr id="19" name="Gerader Verbinder 18">
              <a:extLst>
                <a:ext uri="{FF2B5EF4-FFF2-40B4-BE49-F238E27FC236}">
                  <a16:creationId xmlns:a16="http://schemas.microsoft.com/office/drawing/2014/main" id="{00BE0F31-0098-95F7-5A64-EA94C09D2DC3}"/>
                </a:ext>
              </a:extLst>
            </p:cNvPr>
            <p:cNvCxnSpPr>
              <a:cxnSpLocks/>
            </p:cNvCxnSpPr>
            <p:nvPr/>
          </p:nvCxnSpPr>
          <p:spPr>
            <a:xfrm flipV="1">
              <a:off x="4685284" y="3543300"/>
              <a:ext cx="0" cy="352425"/>
            </a:xfrm>
            <a:prstGeom prst="line">
              <a:avLst/>
            </a:prstGeom>
            <a:ln w="127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3287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p:cNvSpPr>
            <a:spLocks noGrp="1"/>
          </p:cNvSpPr>
          <p:nvPr>
            <p:ph sz="half" idx="4294967295"/>
          </p:nvPr>
        </p:nvSpPr>
        <p:spPr>
          <a:xfrm>
            <a:off x="770011" y="1587500"/>
            <a:ext cx="10687961" cy="4638892"/>
          </a:xfrm>
          <a:prstGeom prst="rect">
            <a:avLst/>
          </a:prstGeom>
        </p:spPr>
        <p:txBody>
          <a:bodyPr>
            <a:normAutofit fontScale="85000" lnSpcReduction="20000"/>
          </a:bodyPr>
          <a:lstStyle/>
          <a:p>
            <a:pPr>
              <a:lnSpc>
                <a:spcPct val="100000"/>
              </a:lnSpc>
              <a:spcBef>
                <a:spcPts val="1400"/>
              </a:spcBef>
            </a:pPr>
            <a:r>
              <a:rPr lang="en-US" sz="2400" dirty="0">
                <a:solidFill>
                  <a:srgbClr val="0B49CB"/>
                </a:solidFill>
                <a:latin typeface="Abadi" panose="020B0604020104020204" pitchFamily="34" charset="0"/>
              </a:rPr>
              <a:t>Attributes contributing to higher launch success rates were identified and include:</a:t>
            </a:r>
          </a:p>
          <a:p>
            <a:pPr lvl="1">
              <a:lnSpc>
                <a:spcPct val="100000"/>
              </a:lnSpc>
              <a:spcBef>
                <a:spcPts val="1400"/>
              </a:spcBef>
            </a:pPr>
            <a:r>
              <a:rPr lang="en-US" sz="1900" dirty="0">
                <a:solidFill>
                  <a:srgbClr val="0B49CB"/>
                </a:solidFill>
                <a:latin typeface="Abadi" panose="020B0604020104020204" pitchFamily="34" charset="0"/>
              </a:rPr>
              <a:t>Orbits such as ES-L1, GEO, HEO, SSO, VLEO</a:t>
            </a:r>
          </a:p>
          <a:p>
            <a:pPr lvl="1">
              <a:lnSpc>
                <a:spcPct val="100000"/>
              </a:lnSpc>
              <a:spcBef>
                <a:spcPts val="1400"/>
              </a:spcBef>
            </a:pPr>
            <a:r>
              <a:rPr lang="en-US" sz="1900" dirty="0">
                <a:solidFill>
                  <a:srgbClr val="0B49CB"/>
                </a:solidFill>
                <a:latin typeface="Abadi" panose="020B0604020104020204" pitchFamily="34" charset="0"/>
              </a:rPr>
              <a:t>Launches conducted in the later project phases</a:t>
            </a:r>
          </a:p>
          <a:p>
            <a:pPr lvl="1">
              <a:lnSpc>
                <a:spcPct val="100000"/>
              </a:lnSpc>
              <a:spcBef>
                <a:spcPts val="1400"/>
              </a:spcBef>
            </a:pPr>
            <a:r>
              <a:rPr lang="en-US" sz="1900" dirty="0">
                <a:solidFill>
                  <a:srgbClr val="0B49CB"/>
                </a:solidFill>
                <a:latin typeface="Abadi" panose="020B0604020104020204" pitchFamily="34" charset="0"/>
              </a:rPr>
              <a:t>Larger payloads</a:t>
            </a:r>
          </a:p>
          <a:p>
            <a:pPr lvl="1">
              <a:lnSpc>
                <a:spcPct val="100000"/>
              </a:lnSpc>
              <a:spcBef>
                <a:spcPts val="1400"/>
              </a:spcBef>
              <a:buFont typeface="Wingdings" panose="05000000000000000000" pitchFamily="2" charset="2"/>
              <a:buChar char="Ø"/>
            </a:pPr>
            <a:r>
              <a:rPr lang="en-US" sz="1900" dirty="0">
                <a:solidFill>
                  <a:srgbClr val="0B49CB"/>
                </a:solidFill>
                <a:latin typeface="Abadi" panose="020B0604020104020204" pitchFamily="34" charset="0"/>
              </a:rPr>
              <a:t>The presentation suggests possible explanations for these factors. </a:t>
            </a:r>
          </a:p>
          <a:p>
            <a:pPr lvl="1">
              <a:lnSpc>
                <a:spcPct val="100000"/>
              </a:lnSpc>
              <a:spcBef>
                <a:spcPts val="1400"/>
              </a:spcBef>
              <a:buFont typeface="Wingdings" panose="05000000000000000000" pitchFamily="2" charset="2"/>
              <a:buChar char="Ø"/>
            </a:pPr>
            <a:endParaRPr lang="en-US" sz="1600" dirty="0">
              <a:solidFill>
                <a:srgbClr val="0B49CB"/>
              </a:solidFill>
              <a:latin typeface="Abadi" panose="020B0604020104020204" pitchFamily="34" charset="0"/>
            </a:endParaRPr>
          </a:p>
          <a:p>
            <a:pPr>
              <a:lnSpc>
                <a:spcPct val="100000"/>
              </a:lnSpc>
              <a:spcBef>
                <a:spcPts val="1400"/>
              </a:spcBef>
            </a:pPr>
            <a:r>
              <a:rPr lang="en-US" sz="2400" dirty="0">
                <a:solidFill>
                  <a:srgbClr val="0B49CB"/>
                </a:solidFill>
                <a:latin typeface="Abadi" panose="020B0604020104020204" pitchFamily="34" charset="0"/>
              </a:rPr>
              <a:t>A decision tree classifier was identified as the optimum machine learning model with an accuracy exceeding 90%. </a:t>
            </a:r>
          </a:p>
          <a:p>
            <a:pPr lvl="1">
              <a:lnSpc>
                <a:spcPct val="100000"/>
              </a:lnSpc>
              <a:spcBef>
                <a:spcPts val="1400"/>
              </a:spcBef>
              <a:buFont typeface="Wingdings" panose="05000000000000000000" pitchFamily="2" charset="2"/>
              <a:buChar char="Ø"/>
            </a:pPr>
            <a:r>
              <a:rPr lang="en-US" sz="2100" dirty="0">
                <a:solidFill>
                  <a:srgbClr val="0B49CB"/>
                </a:solidFill>
                <a:latin typeface="Abadi" panose="020B0604020104020204" pitchFamily="34" charset="0"/>
              </a:rPr>
              <a:t>The ML model helps to scrutinize and to quantify the findings mentioned above.</a:t>
            </a:r>
          </a:p>
          <a:p>
            <a:pPr lvl="1">
              <a:lnSpc>
                <a:spcPct val="100000"/>
              </a:lnSpc>
              <a:spcBef>
                <a:spcPts val="1400"/>
              </a:spcBef>
              <a:buFont typeface="Wingdings" panose="05000000000000000000" pitchFamily="2" charset="2"/>
              <a:buChar char="Ø"/>
            </a:pPr>
            <a:endParaRPr lang="en-US" sz="1600" dirty="0">
              <a:solidFill>
                <a:srgbClr val="0B49CB"/>
              </a:solidFill>
              <a:latin typeface="Abadi" panose="020B0604020104020204" pitchFamily="34" charset="0"/>
            </a:endParaRPr>
          </a:p>
          <a:p>
            <a:pPr>
              <a:lnSpc>
                <a:spcPct val="100000"/>
              </a:lnSpc>
              <a:spcBef>
                <a:spcPts val="1400"/>
              </a:spcBef>
            </a:pPr>
            <a:r>
              <a:rPr lang="en-US" sz="2400" dirty="0">
                <a:solidFill>
                  <a:srgbClr val="0B49CB"/>
                </a:solidFill>
                <a:latin typeface="Abadi" panose="020B0604020104020204" pitchFamily="34" charset="0"/>
              </a:rPr>
              <a:t>Based on the above findings, further improvements to the SpaceX program are suggested, such as incorporating additional design parameters, including launch height, detailed in the next slides.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p:cNvSpPr>
            <a:spLocks noGrp="1"/>
          </p:cNvSpPr>
          <p:nvPr>
            <p:ph sz="half" idx="4294967295"/>
          </p:nvPr>
        </p:nvSpPr>
        <p:spPr>
          <a:xfrm>
            <a:off x="770011" y="1569492"/>
            <a:ext cx="8823569" cy="5152029"/>
          </a:xfrm>
          <a:prstGeom prst="rect">
            <a:avLst/>
          </a:prstGeom>
        </p:spPr>
        <p:txBody>
          <a:bodyPr>
            <a:normAutofit/>
          </a:bodyPr>
          <a:lstStyle/>
          <a:p>
            <a:pPr marL="0" indent="0">
              <a:lnSpc>
                <a:spcPct val="80000"/>
              </a:lnSpc>
              <a:spcBef>
                <a:spcPts val="1400"/>
              </a:spcBef>
              <a:buNone/>
            </a:pPr>
            <a:r>
              <a:rPr lang="en-US" sz="2200" b="1" u="sng" dirty="0">
                <a:solidFill>
                  <a:srgbClr val="0B49CB"/>
                </a:solidFill>
                <a:latin typeface="Abadi" panose="020B0604020104020204" pitchFamily="34" charset="0"/>
              </a:rPr>
              <a:t>Model / Data related items</a:t>
            </a:r>
          </a:p>
          <a:p>
            <a:pPr marL="0" indent="0">
              <a:lnSpc>
                <a:spcPct val="80000"/>
              </a:lnSpc>
              <a:spcBef>
                <a:spcPts val="1400"/>
              </a:spcBef>
              <a:buNone/>
            </a:pPr>
            <a:r>
              <a:rPr lang="en-US" sz="2200" dirty="0">
                <a:solidFill>
                  <a:srgbClr val="0B49CB"/>
                </a:solidFill>
                <a:latin typeface="Abadi" panose="020B0604020104020204" pitchFamily="34" charset="0"/>
              </a:rPr>
              <a:t>– as models demonstrated similar accuracy –</a:t>
            </a:r>
            <a:endParaRPr lang="de-DE" sz="2200" b="1" u="sng" dirty="0">
              <a:solidFill>
                <a:srgbClr val="0B49CB"/>
              </a:solidFill>
              <a:latin typeface="Abadi" panose="020B0604020104020204" pitchFamily="34" charset="0"/>
            </a:endParaRPr>
          </a:p>
          <a:p>
            <a:pPr>
              <a:lnSpc>
                <a:spcPct val="70000"/>
              </a:lnSpc>
              <a:spcBef>
                <a:spcPts val="1400"/>
              </a:spcBef>
            </a:pPr>
            <a:r>
              <a:rPr lang="en-US" sz="1800" dirty="0">
                <a:solidFill>
                  <a:srgbClr val="0B49CB"/>
                </a:solidFill>
                <a:latin typeface="Abadi" panose="020B0604020104020204" pitchFamily="34" charset="0"/>
              </a:rPr>
              <a:t>Consider investigating alternative models which may score much better </a:t>
            </a:r>
            <a:br>
              <a:rPr lang="en-US" sz="1800" dirty="0">
                <a:solidFill>
                  <a:srgbClr val="0B49CB"/>
                </a:solidFill>
                <a:latin typeface="Abadi" panose="020B0604020104020204" pitchFamily="34" charset="0"/>
              </a:rPr>
            </a:br>
            <a:r>
              <a:rPr lang="en-US" sz="1800" dirty="0">
                <a:solidFill>
                  <a:srgbClr val="0B49CB"/>
                </a:solidFill>
                <a:latin typeface="Abadi" panose="020B0604020104020204" pitchFamily="34" charset="0"/>
              </a:rPr>
              <a:t>(including sensitivity against several decision tree runs)</a:t>
            </a:r>
          </a:p>
          <a:p>
            <a:pPr>
              <a:lnSpc>
                <a:spcPct val="70000"/>
              </a:lnSpc>
              <a:spcBef>
                <a:spcPts val="1400"/>
              </a:spcBef>
            </a:pPr>
            <a:r>
              <a:rPr lang="en-US" sz="1800" dirty="0">
                <a:solidFill>
                  <a:srgbClr val="0B49CB"/>
                </a:solidFill>
                <a:latin typeface="Abadi" panose="020B0604020104020204" pitchFamily="34" charset="0"/>
              </a:rPr>
              <a:t>Explore what additional data could have the potential to improve the model performance.</a:t>
            </a:r>
          </a:p>
          <a:p>
            <a:pPr>
              <a:lnSpc>
                <a:spcPct val="70000"/>
              </a:lnSpc>
              <a:spcBef>
                <a:spcPts val="1400"/>
              </a:spcBef>
            </a:pPr>
            <a:r>
              <a:rPr lang="en-US" sz="1800" dirty="0">
                <a:solidFill>
                  <a:srgbClr val="0B49CB"/>
                </a:solidFill>
                <a:latin typeface="Abadi" panose="020B0604020104020204" pitchFamily="34" charset="0"/>
              </a:rPr>
              <a:t>Consider segmenting the dataset into </a:t>
            </a:r>
          </a:p>
          <a:p>
            <a:pPr lvl="1">
              <a:lnSpc>
                <a:spcPct val="70000"/>
              </a:lnSpc>
              <a:spcBef>
                <a:spcPts val="1400"/>
              </a:spcBef>
            </a:pPr>
            <a:r>
              <a:rPr lang="en-US" sz="1400" dirty="0">
                <a:solidFill>
                  <a:srgbClr val="0B49CB"/>
                </a:solidFill>
                <a:latin typeface="Abadi" panose="020B0604020104020204" pitchFamily="34" charset="0"/>
              </a:rPr>
              <a:t>distinct categories,</a:t>
            </a:r>
          </a:p>
          <a:p>
            <a:pPr lvl="1">
              <a:lnSpc>
                <a:spcPct val="70000"/>
              </a:lnSpc>
              <a:spcBef>
                <a:spcPts val="1400"/>
              </a:spcBef>
            </a:pPr>
            <a:r>
              <a:rPr lang="en-US" sz="1400" dirty="0">
                <a:solidFill>
                  <a:srgbClr val="0B49CB"/>
                </a:solidFill>
                <a:latin typeface="Abadi" panose="020B0604020104020204" pitchFamily="34" charset="0"/>
              </a:rPr>
              <a:t>such as low and high payloads and </a:t>
            </a:r>
          </a:p>
          <a:p>
            <a:pPr lvl="1">
              <a:lnSpc>
                <a:spcPct val="70000"/>
              </a:lnSpc>
              <a:spcBef>
                <a:spcPts val="1400"/>
              </a:spcBef>
            </a:pPr>
            <a:r>
              <a:rPr lang="en-US" sz="1400" dirty="0">
                <a:solidFill>
                  <a:srgbClr val="0B49CB"/>
                </a:solidFill>
                <a:latin typeface="Abadi" panose="020B0604020104020204" pitchFamily="34" charset="0"/>
              </a:rPr>
              <a:t>apply and optimize separate models for each.</a:t>
            </a:r>
          </a:p>
          <a:p>
            <a:pPr marL="0" indent="0">
              <a:lnSpc>
                <a:spcPct val="70000"/>
              </a:lnSpc>
              <a:spcBef>
                <a:spcPts val="1400"/>
              </a:spcBef>
              <a:buNone/>
            </a:pPr>
            <a:r>
              <a:rPr lang="en-US" sz="1800" dirty="0">
                <a:solidFill>
                  <a:srgbClr val="0B49CB"/>
                </a:solidFill>
                <a:latin typeface="Abadi" panose="020B0604020104020204" pitchFamily="34" charset="0"/>
              </a:rPr>
              <a:t>The latter strategy assumes that each category has unique behavior which can be captured with a specific model.</a:t>
            </a:r>
            <a:br>
              <a:rPr lang="en-US" sz="1800" dirty="0">
                <a:solidFill>
                  <a:srgbClr val="0B49CB"/>
                </a:solidFill>
                <a:latin typeface="Abadi" panose="020B0604020104020204" pitchFamily="34" charset="0"/>
              </a:rPr>
            </a:br>
            <a:br>
              <a:rPr lang="en-US" sz="1800" dirty="0">
                <a:solidFill>
                  <a:srgbClr val="0B49CB"/>
                </a:solidFill>
                <a:latin typeface="Abadi" panose="020B0604020104020204" pitchFamily="34" charset="0"/>
              </a:rPr>
            </a:br>
            <a:r>
              <a:rPr lang="en-US" sz="1800" dirty="0">
                <a:solidFill>
                  <a:srgbClr val="0B49CB"/>
                </a:solidFill>
                <a:latin typeface="Abadi" panose="020B0604020104020204" pitchFamily="34" charset="0"/>
              </a:rPr>
              <a:t>It this turns out to be true, that would be a way for further improved accuracy.</a:t>
            </a:r>
          </a:p>
        </p:txBody>
      </p:sp>
      <p:sp>
        <p:nvSpPr>
          <p:cNvPr id="9" name="Title 1"/>
          <p:cNvSpPr txBox="1"/>
          <p:nvPr/>
        </p:nvSpPr>
        <p:spPr>
          <a:xfrm>
            <a:off x="640471" y="43078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Open Questions - Areas for deeper data analysis should include</a:t>
            </a:r>
          </a:p>
        </p:txBody>
      </p:sp>
    </p:spTree>
    <p:extLst>
      <p:ext uri="{BB962C8B-B14F-4D97-AF65-F5344CB8AC3E}">
        <p14:creationId xmlns:p14="http://schemas.microsoft.com/office/powerpoint/2010/main" val="2521901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p:cNvSpPr>
            <a:spLocks noGrp="1"/>
          </p:cNvSpPr>
          <p:nvPr>
            <p:ph sz="half" idx="4294967295"/>
          </p:nvPr>
        </p:nvSpPr>
        <p:spPr>
          <a:xfrm>
            <a:off x="770011" y="1569492"/>
            <a:ext cx="9684629" cy="5152029"/>
          </a:xfrm>
          <a:prstGeom prst="rect">
            <a:avLst/>
          </a:prstGeom>
        </p:spPr>
        <p:txBody>
          <a:bodyPr>
            <a:normAutofit/>
          </a:bodyPr>
          <a:lstStyle/>
          <a:p>
            <a:pPr marL="0" indent="0">
              <a:lnSpc>
                <a:spcPct val="80000"/>
              </a:lnSpc>
              <a:spcBef>
                <a:spcPts val="1400"/>
              </a:spcBef>
              <a:buNone/>
            </a:pPr>
            <a:r>
              <a:rPr lang="en-US" sz="2200" b="1" u="sng" dirty="0">
                <a:solidFill>
                  <a:srgbClr val="0B49CB"/>
                </a:solidFill>
                <a:latin typeface="Abadi" panose="020B0604020104020204" pitchFamily="34" charset="0"/>
              </a:rPr>
              <a:t>Pay load related items</a:t>
            </a:r>
            <a:endParaRPr lang="de-DE" sz="2200" b="1" u="sng" dirty="0">
              <a:solidFill>
                <a:srgbClr val="0B49CB"/>
              </a:solidFill>
              <a:latin typeface="Abadi" panose="020B0604020104020204" pitchFamily="34" charset="0"/>
            </a:endParaRPr>
          </a:p>
          <a:p>
            <a:pPr>
              <a:lnSpc>
                <a:spcPct val="80000"/>
              </a:lnSpc>
              <a:spcBef>
                <a:spcPts val="1400"/>
              </a:spcBef>
            </a:pPr>
            <a:r>
              <a:rPr lang="en-US" sz="1800" dirty="0">
                <a:solidFill>
                  <a:srgbClr val="0B49CB"/>
                </a:solidFill>
                <a:latin typeface="Abadi" panose="020B0604020104020204" pitchFamily="34" charset="0"/>
              </a:rPr>
              <a:t>The data suggests a higher payload mass correlates with higher success rates. The cause behind this correlation need clarification.</a:t>
            </a:r>
          </a:p>
          <a:p>
            <a:pPr>
              <a:lnSpc>
                <a:spcPct val="80000"/>
              </a:lnSpc>
              <a:spcBef>
                <a:spcPts val="1400"/>
              </a:spcBef>
            </a:pPr>
            <a:r>
              <a:rPr lang="en-US" sz="1800" dirty="0">
                <a:solidFill>
                  <a:srgbClr val="0B49CB"/>
                </a:solidFill>
                <a:latin typeface="Abadi" panose="020B0604020104020204" pitchFamily="34" charset="0"/>
              </a:rPr>
              <a:t>Comprehending why larger payloads often result in successful missions could provide insights for enhancing future launches.</a:t>
            </a:r>
            <a:endParaRPr lang="de-DE" dirty="0"/>
          </a:p>
          <a:p>
            <a:pPr>
              <a:spcBef>
                <a:spcPts val="1400"/>
              </a:spcBef>
            </a:pPr>
            <a:r>
              <a:rPr lang="en-US" sz="1800" dirty="0">
                <a:solidFill>
                  <a:srgbClr val="0B49CB"/>
                </a:solidFill>
                <a:latin typeface="Abadi" panose="020B0604020104020204" pitchFamily="34" charset="0"/>
              </a:rPr>
              <a:t>Examining the payload mass and cost relationship to determine if the pay load cost affects the mission success. </a:t>
            </a:r>
            <a:br>
              <a:rPr lang="en-US" sz="1800" dirty="0">
                <a:solidFill>
                  <a:srgbClr val="0B49CB"/>
                </a:solidFill>
                <a:latin typeface="Abadi" panose="020B0604020104020204" pitchFamily="34" charset="0"/>
              </a:rPr>
            </a:br>
            <a:br>
              <a:rPr lang="en-US" sz="1800" dirty="0">
                <a:solidFill>
                  <a:srgbClr val="0B49CB"/>
                </a:solidFill>
                <a:latin typeface="Abadi" panose="020B0604020104020204" pitchFamily="34" charset="0"/>
              </a:rPr>
            </a:br>
            <a:r>
              <a:rPr lang="en-US" sz="1800" dirty="0">
                <a:solidFill>
                  <a:srgbClr val="0B49CB"/>
                </a:solidFill>
                <a:latin typeface="Abadi" panose="020B0604020104020204" pitchFamily="34" charset="0"/>
                <a:sym typeface="Wingdings" panose="05000000000000000000" pitchFamily="2" charset="2"/>
              </a:rPr>
              <a:t> </a:t>
            </a:r>
            <a:r>
              <a:rPr lang="en-US" sz="1800" dirty="0">
                <a:solidFill>
                  <a:srgbClr val="0B49CB"/>
                </a:solidFill>
                <a:latin typeface="Abadi" panose="020B0604020104020204" pitchFamily="34" charset="0"/>
              </a:rPr>
              <a:t>Payload cost analysis could show that lower costs are associated with test flights (possibly planned aborts), while higher costs imply missions of high importance (possibly no planned aborts).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Open Questions - Areas … continued</a:t>
            </a:r>
          </a:p>
        </p:txBody>
      </p:sp>
    </p:spTree>
    <p:extLst>
      <p:ext uri="{BB962C8B-B14F-4D97-AF65-F5344CB8AC3E}">
        <p14:creationId xmlns:p14="http://schemas.microsoft.com/office/powerpoint/2010/main" val="1159845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p:cNvSpPr>
            <a:spLocks noGrp="1"/>
          </p:cNvSpPr>
          <p:nvPr>
            <p:ph sz="half" idx="4294967295"/>
          </p:nvPr>
        </p:nvSpPr>
        <p:spPr>
          <a:xfrm>
            <a:off x="770011" y="1569492"/>
            <a:ext cx="10096109" cy="5152029"/>
          </a:xfrm>
          <a:prstGeom prst="rect">
            <a:avLst/>
          </a:prstGeom>
        </p:spPr>
        <p:txBody>
          <a:bodyPr>
            <a:normAutofit/>
          </a:bodyPr>
          <a:lstStyle/>
          <a:p>
            <a:pPr marL="0" indent="0">
              <a:lnSpc>
                <a:spcPct val="80000"/>
              </a:lnSpc>
              <a:spcBef>
                <a:spcPts val="1400"/>
              </a:spcBef>
              <a:buNone/>
            </a:pPr>
            <a:r>
              <a:rPr lang="en-US" sz="2200" b="1" u="sng" dirty="0">
                <a:solidFill>
                  <a:srgbClr val="0B49CB"/>
                </a:solidFill>
                <a:latin typeface="Abadi" panose="020B0604020104020204" pitchFamily="34" charset="0"/>
              </a:rPr>
              <a:t>Flight length related items</a:t>
            </a:r>
          </a:p>
          <a:p>
            <a:pPr>
              <a:spcBef>
                <a:spcPts val="1400"/>
              </a:spcBef>
            </a:pPr>
            <a:r>
              <a:rPr lang="en-US" sz="1800" dirty="0">
                <a:solidFill>
                  <a:srgbClr val="0B49CB"/>
                </a:solidFill>
                <a:latin typeface="Abadi" panose="020B0604020104020204" pitchFamily="34" charset="0"/>
              </a:rPr>
              <a:t>The length of the flight before an abort may reflect the degree of command and control over the Falcon 9. </a:t>
            </a:r>
            <a:br>
              <a:rPr lang="en-US" sz="1800" dirty="0">
                <a:solidFill>
                  <a:srgbClr val="0B49CB"/>
                </a:solidFill>
                <a:latin typeface="Abadi" panose="020B0604020104020204" pitchFamily="34" charset="0"/>
              </a:rPr>
            </a:br>
            <a:r>
              <a:rPr lang="en-US" sz="1800" dirty="0">
                <a:solidFill>
                  <a:srgbClr val="0B49CB"/>
                </a:solidFill>
                <a:latin typeface="Abadi" panose="020B0604020104020204" pitchFamily="34" charset="0"/>
              </a:rPr>
              <a:t>A short flight suggests less control, while a longer flight implies more effective command and control.</a:t>
            </a:r>
            <a:endParaRPr lang="de-DE" sz="1800" dirty="0">
              <a:solidFill>
                <a:srgbClr val="0B49CB"/>
              </a:solidFill>
              <a:latin typeface="Abadi" panose="020B0604020104020204" pitchFamily="34" charset="0"/>
            </a:endParaRPr>
          </a:p>
          <a:p>
            <a:pPr>
              <a:spcBef>
                <a:spcPts val="1400"/>
              </a:spcBef>
            </a:pPr>
            <a:r>
              <a:rPr lang="en-US" sz="1800" dirty="0">
                <a:solidFill>
                  <a:srgbClr val="0B49CB"/>
                </a:solidFill>
                <a:latin typeface="Abadi" panose="020B0604020104020204" pitchFamily="34" charset="0"/>
              </a:rPr>
              <a:t>The type of early flight termination — whether intentional for safety or due to technical problems — also indicates the level of command and control.</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Open Questions - Areas … continued</a:t>
            </a:r>
          </a:p>
        </p:txBody>
      </p:sp>
    </p:spTree>
    <p:extLst>
      <p:ext uri="{BB962C8B-B14F-4D97-AF65-F5344CB8AC3E}">
        <p14:creationId xmlns:p14="http://schemas.microsoft.com/office/powerpoint/2010/main" val="108595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57</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Outlook and Proposal</a:t>
            </a:r>
            <a:endParaRPr lang="en-US" dirty="0">
              <a:solidFill>
                <a:srgbClr val="0B49CB"/>
              </a:solidFill>
            </a:endParaRPr>
          </a:p>
        </p:txBody>
      </p:sp>
      <p:sp>
        <p:nvSpPr>
          <p:cNvPr id="7" name="Rectangle 4">
            <a:extLst>
              <a:ext uri="{FF2B5EF4-FFF2-40B4-BE49-F238E27FC236}">
                <a16:creationId xmlns:a16="http://schemas.microsoft.com/office/drawing/2014/main" id="{61D493AB-2958-C1AA-9908-D2A85478A1C9}"/>
              </a:ext>
            </a:extLst>
          </p:cNvPr>
          <p:cNvSpPr>
            <a:spLocks noChangeArrowheads="1"/>
          </p:cNvSpPr>
          <p:nvPr/>
        </p:nvSpPr>
        <p:spPr bwMode="auto">
          <a:xfrm>
            <a:off x="0" y="0"/>
            <a:ext cx="18605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rgbClr val="000000"/>
                </a:solidFill>
                <a:effectLst/>
                <a:latin typeface="Söhne"/>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0" name="Textfeld 9">
            <a:extLst>
              <a:ext uri="{FF2B5EF4-FFF2-40B4-BE49-F238E27FC236}">
                <a16:creationId xmlns:a16="http://schemas.microsoft.com/office/drawing/2014/main" id="{5F3019E1-8347-3449-58D3-6059E7598A34}"/>
              </a:ext>
            </a:extLst>
          </p:cNvPr>
          <p:cNvSpPr txBox="1"/>
          <p:nvPr/>
        </p:nvSpPr>
        <p:spPr>
          <a:xfrm>
            <a:off x="685800" y="1533564"/>
            <a:ext cx="10712450" cy="4770537"/>
          </a:xfrm>
          <a:prstGeom prst="rect">
            <a:avLst/>
          </a:prstGeom>
          <a:noFill/>
        </p:spPr>
        <p:txBody>
          <a:bodyPr wrap="square" rtlCol="0">
            <a:spAutoFit/>
          </a:bodyPr>
          <a:lstStyle/>
          <a:p>
            <a:pPr algn="l"/>
            <a:r>
              <a:rPr lang="en-US" sz="2400" b="1" dirty="0">
                <a:solidFill>
                  <a:srgbClr val="0B49CB"/>
                </a:solidFill>
                <a:latin typeface="Abadi" panose="020B0604020104020204" pitchFamily="34" charset="0"/>
              </a:rPr>
              <a:t>Elevated Launch Sites for Energy Saving at Launch</a:t>
            </a:r>
          </a:p>
          <a:p>
            <a:pPr algn="l"/>
            <a:endParaRPr lang="en-US" dirty="0">
              <a:solidFill>
                <a:srgbClr val="0B49CB"/>
              </a:solidFill>
              <a:latin typeface="Abadi" panose="020B0604020104020204" pitchFamily="34" charset="0"/>
            </a:endParaRPr>
          </a:p>
          <a:p>
            <a:pPr algn="l"/>
            <a:r>
              <a:rPr lang="en-US" b="1" dirty="0">
                <a:solidFill>
                  <a:srgbClr val="0B49CB"/>
                </a:solidFill>
                <a:latin typeface="Abadi" panose="020B0604020104020204" pitchFamily="34" charset="0"/>
              </a:rPr>
              <a:t>Core Concept: </a:t>
            </a:r>
            <a:r>
              <a:rPr lang="en-US" dirty="0">
                <a:solidFill>
                  <a:srgbClr val="0B49CB"/>
                </a:solidFill>
                <a:latin typeface="Abadi" panose="020B0604020104020204" pitchFamily="34" charset="0"/>
              </a:rPr>
              <a:t>Utilizing high-altitude regions like mountains or lakes may offer advantages for launches by reducing the distance to orbit (which reduces gravitation and friction in the atmosphere).</a:t>
            </a:r>
          </a:p>
          <a:p>
            <a:pPr algn="l"/>
            <a:endParaRPr lang="en-US" dirty="0">
              <a:solidFill>
                <a:srgbClr val="0B49CB"/>
              </a:solidFill>
              <a:latin typeface="Abadi" panose="020B0604020104020204" pitchFamily="34" charset="0"/>
            </a:endParaRPr>
          </a:p>
          <a:p>
            <a:pPr marL="342900" indent="-342900">
              <a:buFont typeface="+mj-lt"/>
              <a:buAutoNum type="arabicParenR"/>
            </a:pPr>
            <a:r>
              <a:rPr lang="en-US" b="1" dirty="0">
                <a:solidFill>
                  <a:srgbClr val="0B49CB"/>
                </a:solidFill>
                <a:latin typeface="Abadi" panose="020B0604020104020204" pitchFamily="34" charset="0"/>
              </a:rPr>
              <a:t>Strategic Approach: </a:t>
            </a:r>
            <a:r>
              <a:rPr lang="en-US" dirty="0">
                <a:solidFill>
                  <a:srgbClr val="0B49CB"/>
                </a:solidFill>
                <a:latin typeface="Abadi" panose="020B0604020104020204" pitchFamily="34" charset="0"/>
              </a:rPr>
              <a:t>Deploy Folium for an advanced search to pinpoint geographical areas that align with established Criteria (infrastructure availability, Proximity to the coastline and to the equatorial line) </a:t>
            </a:r>
            <a:br>
              <a:rPr lang="en-US" dirty="0">
                <a:solidFill>
                  <a:srgbClr val="0B49CB"/>
                </a:solidFill>
                <a:latin typeface="Abadi" panose="020B0604020104020204" pitchFamily="34" charset="0"/>
              </a:rPr>
            </a:br>
            <a:br>
              <a:rPr lang="en-US" dirty="0">
                <a:solidFill>
                  <a:srgbClr val="0B49CB"/>
                </a:solidFill>
                <a:latin typeface="Abadi" panose="020B0604020104020204" pitchFamily="34" charset="0"/>
              </a:rPr>
            </a:br>
            <a:r>
              <a:rPr lang="en-US" dirty="0">
                <a:solidFill>
                  <a:srgbClr val="0B49CB"/>
                </a:solidFill>
                <a:latin typeface="Abadi" panose="020B0604020104020204" pitchFamily="34" charset="0"/>
              </a:rPr>
              <a:t>             </a:t>
            </a:r>
            <a:r>
              <a:rPr lang="en-US" b="1" dirty="0">
                <a:solidFill>
                  <a:schemeClr val="accent6">
                    <a:lumMod val="75000"/>
                  </a:schemeClr>
                </a:solidFill>
                <a:latin typeface="Abadi" panose="020B0604020104020204" pitchFamily="34" charset="0"/>
              </a:rPr>
              <a:t>plus a new Criterion: </a:t>
            </a:r>
            <a:r>
              <a:rPr lang="en-US" sz="2800" b="1" dirty="0">
                <a:solidFill>
                  <a:schemeClr val="accent6">
                    <a:lumMod val="75000"/>
                  </a:schemeClr>
                </a:solidFill>
                <a:latin typeface="Abadi" panose="020B0604020104020204" pitchFamily="34" charset="0"/>
              </a:rPr>
              <a:t>high-altitude terrain </a:t>
            </a:r>
            <a:r>
              <a:rPr lang="en-US" b="1" dirty="0">
                <a:solidFill>
                  <a:schemeClr val="accent6">
                    <a:lumMod val="75000"/>
                  </a:schemeClr>
                </a:solidFill>
                <a:latin typeface="Abadi" panose="020B0604020104020204" pitchFamily="34" charset="0"/>
              </a:rPr>
              <a:t>for launch site.</a:t>
            </a:r>
          </a:p>
          <a:p>
            <a:pPr lvl="2">
              <a:buFont typeface="Arial" panose="020B0604020202020204" pitchFamily="34" charset="0"/>
              <a:buChar char="•"/>
            </a:pPr>
            <a:endParaRPr lang="en-US" dirty="0">
              <a:solidFill>
                <a:srgbClr val="0B49CB"/>
              </a:solidFill>
              <a:latin typeface="Abadi" panose="020B0604020104020204" pitchFamily="34" charset="0"/>
            </a:endParaRPr>
          </a:p>
          <a:p>
            <a:pPr marL="342900" indent="-342900">
              <a:buFont typeface="+mj-lt"/>
              <a:buAutoNum type="arabicParenR"/>
            </a:pPr>
            <a:r>
              <a:rPr lang="en-US" b="1" dirty="0">
                <a:solidFill>
                  <a:srgbClr val="0B49CB"/>
                </a:solidFill>
                <a:latin typeface="Abadi" panose="020B0604020104020204" pitchFamily="34" charset="0"/>
              </a:rPr>
              <a:t>Pragmatic Exploration: </a:t>
            </a:r>
            <a:r>
              <a:rPr lang="en-US" dirty="0">
                <a:solidFill>
                  <a:srgbClr val="0B49CB"/>
                </a:solidFill>
                <a:latin typeface="Abadi" panose="020B0604020104020204" pitchFamily="34" charset="0"/>
              </a:rPr>
              <a:t>Searching for potential new launch locations at higher altitudes, with initial candidates including regions in India, Hawaii, the Rocky Mountains, Lake Victoria, and Lake Titicaca.</a:t>
            </a:r>
            <a:br>
              <a:rPr lang="en-US" dirty="0">
                <a:solidFill>
                  <a:srgbClr val="0B49CB"/>
                </a:solidFill>
                <a:latin typeface="Abadi" panose="020B0604020104020204" pitchFamily="34" charset="0"/>
              </a:rPr>
            </a:br>
            <a:endParaRPr lang="en-US" dirty="0">
              <a:solidFill>
                <a:srgbClr val="0B49CB"/>
              </a:solidFill>
              <a:latin typeface="Abadi" panose="020B0604020104020204" pitchFamily="34" charset="0"/>
            </a:endParaRPr>
          </a:p>
          <a:p>
            <a:pPr marL="342900" indent="-342900">
              <a:buFont typeface="+mj-lt"/>
              <a:buAutoNum type="arabicParenR"/>
            </a:pPr>
            <a:r>
              <a:rPr lang="en-US" b="1" dirty="0">
                <a:solidFill>
                  <a:srgbClr val="0B49CB"/>
                </a:solidFill>
                <a:latin typeface="Abadi" panose="020B0604020104020204" pitchFamily="34" charset="0"/>
              </a:rPr>
              <a:t>Objective: </a:t>
            </a:r>
            <a:r>
              <a:rPr lang="en-US" dirty="0">
                <a:solidFill>
                  <a:srgbClr val="0B49CB"/>
                </a:solidFill>
                <a:latin typeface="Abadi" panose="020B0604020104020204" pitchFamily="34" charset="0"/>
              </a:rPr>
              <a:t>Document exact positions and elevations to enable further assessments regarding the feasibility and quantification of possible energy savings at each proposed site.</a:t>
            </a:r>
          </a:p>
          <a:p>
            <a:endParaRPr lang="de-DE" dirty="0"/>
          </a:p>
        </p:txBody>
      </p:sp>
    </p:spTree>
    <p:extLst>
      <p:ext uri="{BB962C8B-B14F-4D97-AF65-F5344CB8AC3E}">
        <p14:creationId xmlns:p14="http://schemas.microsoft.com/office/powerpoint/2010/main" val="286428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1FEA6AFE-7CD1-9B14-032B-3609A27B6EED}"/>
              </a:ext>
            </a:extLst>
          </p:cNvPr>
          <p:cNvSpPr/>
          <p:nvPr/>
        </p:nvSpPr>
        <p:spPr>
          <a:xfrm rot="10800000">
            <a:off x="7621" y="974725"/>
            <a:ext cx="12179054" cy="5889047"/>
          </a:xfrm>
          <a:prstGeom prst="rect">
            <a:avLst/>
          </a:prstGeom>
          <a:gradFill>
            <a:gsLst>
              <a:gs pos="36000">
                <a:srgbClr val="DAE3F3"/>
              </a:gs>
              <a:gs pos="87000">
                <a:srgbClr val="F0F4FA"/>
              </a:gs>
              <a:gs pos="99065">
                <a:srgbClr val="F0F4FA"/>
              </a:gs>
              <a:gs pos="73000">
                <a:srgbClr val="F0F4F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Inhaltsplatzhalter 4" descr="Ein Bild, das Landschaft, Himmel, Wolke, Natur enthält.&#10;&#10;Automatisch generierte Beschreibung">
            <a:extLst>
              <a:ext uri="{FF2B5EF4-FFF2-40B4-BE49-F238E27FC236}">
                <a16:creationId xmlns:a16="http://schemas.microsoft.com/office/drawing/2014/main" id="{F48384F6-D99F-C552-A02A-E819076BCE16}"/>
              </a:ext>
            </a:extLst>
          </p:cNvPr>
          <p:cNvPicPr>
            <a:picLocks noGrp="1" noChangeAspect="1"/>
          </p:cNvPicPr>
          <p:nvPr>
            <p:ph idx="1"/>
          </p:nvPr>
        </p:nvPicPr>
        <p:blipFill>
          <a:blip r:embed="rId2"/>
          <a:stretch>
            <a:fillRect/>
          </a:stretch>
        </p:blipFill>
        <p:spPr>
          <a:xfrm>
            <a:off x="838200" y="1908493"/>
            <a:ext cx="10515600" cy="2519362"/>
          </a:xfrm>
        </p:spPr>
      </p:pic>
      <p:sp>
        <p:nvSpPr>
          <p:cNvPr id="6" name="Titel 1">
            <a:extLst>
              <a:ext uri="{FF2B5EF4-FFF2-40B4-BE49-F238E27FC236}">
                <a16:creationId xmlns:a16="http://schemas.microsoft.com/office/drawing/2014/main" id="{5D009402-97D3-1332-5D37-0009EB594FD9}"/>
              </a:ext>
            </a:extLst>
          </p:cNvPr>
          <p:cNvSpPr>
            <a:spLocks noGrp="1"/>
          </p:cNvSpPr>
          <p:nvPr>
            <p:ph type="title"/>
          </p:nvPr>
        </p:nvSpPr>
        <p:spPr>
          <a:xfrm>
            <a:off x="708660" y="365126"/>
            <a:ext cx="10515600" cy="812034"/>
          </a:xfrm>
        </p:spPr>
        <p:txBody>
          <a:bodyPr>
            <a:normAutofit/>
          </a:bodyPr>
          <a:lstStyle/>
          <a:p>
            <a:r>
              <a:rPr lang="de-DE" b="1" dirty="0"/>
              <a:t>Vision </a:t>
            </a:r>
            <a:r>
              <a:rPr lang="de-DE" b="1" dirty="0" err="1"/>
              <a:t>of</a:t>
            </a:r>
            <a:r>
              <a:rPr lang="de-DE" b="1" dirty="0"/>
              <a:t> </a:t>
            </a:r>
            <a:r>
              <a:rPr lang="de-DE" b="1" dirty="0" err="1"/>
              <a:t>energy</a:t>
            </a:r>
            <a:r>
              <a:rPr lang="de-DE" b="1" dirty="0"/>
              <a:t> </a:t>
            </a:r>
            <a:r>
              <a:rPr lang="de-DE" b="1" dirty="0" err="1"/>
              <a:t>saving</a:t>
            </a:r>
            <a:r>
              <a:rPr lang="de-DE" b="1" dirty="0"/>
              <a:t> </a:t>
            </a:r>
            <a:r>
              <a:rPr lang="de-DE" b="1" dirty="0" err="1"/>
              <a:t>with</a:t>
            </a:r>
            <a:r>
              <a:rPr lang="de-DE" b="1" dirty="0"/>
              <a:t> </a:t>
            </a:r>
          </a:p>
        </p:txBody>
      </p:sp>
      <p:sp>
        <p:nvSpPr>
          <p:cNvPr id="4" name="Textfeld 3">
            <a:extLst>
              <a:ext uri="{FF2B5EF4-FFF2-40B4-BE49-F238E27FC236}">
                <a16:creationId xmlns:a16="http://schemas.microsoft.com/office/drawing/2014/main" id="{CDC4B75A-799C-1156-FAD7-AC8AA0BFD026}"/>
              </a:ext>
            </a:extLst>
          </p:cNvPr>
          <p:cNvSpPr txBox="1"/>
          <p:nvPr/>
        </p:nvSpPr>
        <p:spPr>
          <a:xfrm>
            <a:off x="5359131" y="1075686"/>
            <a:ext cx="750526" cy="1846659"/>
          </a:xfrm>
          <a:prstGeom prst="rect">
            <a:avLst/>
          </a:prstGeom>
          <a:noFill/>
        </p:spPr>
        <p:txBody>
          <a:bodyPr wrap="none" rtlCol="0">
            <a:spAutoFit/>
          </a:bodyPr>
          <a:lstStyle/>
          <a:p>
            <a:r>
              <a:rPr lang="de-DE" sz="9600" b="1" dirty="0">
                <a:solidFill>
                  <a:srgbClr val="FFD700"/>
                </a:solidFill>
              </a:rPr>
              <a:t>x</a:t>
            </a:r>
            <a:br>
              <a:rPr lang="de-DE" sz="34400" dirty="0">
                <a:solidFill>
                  <a:srgbClr val="FFD700"/>
                </a:solidFill>
              </a:rPr>
            </a:br>
            <a:endParaRPr lang="de-DE" dirty="0">
              <a:solidFill>
                <a:srgbClr val="FFD700"/>
              </a:solidFill>
            </a:endParaRPr>
          </a:p>
        </p:txBody>
      </p:sp>
      <p:sp>
        <p:nvSpPr>
          <p:cNvPr id="7" name="Textfeld 6">
            <a:extLst>
              <a:ext uri="{FF2B5EF4-FFF2-40B4-BE49-F238E27FC236}">
                <a16:creationId xmlns:a16="http://schemas.microsoft.com/office/drawing/2014/main" id="{F082254E-3B4F-786C-6FC7-6A58D0C5D197}"/>
              </a:ext>
            </a:extLst>
          </p:cNvPr>
          <p:cNvSpPr txBox="1"/>
          <p:nvPr/>
        </p:nvSpPr>
        <p:spPr>
          <a:xfrm>
            <a:off x="4920084" y="1908493"/>
            <a:ext cx="769763" cy="1569660"/>
          </a:xfrm>
          <a:prstGeom prst="rect">
            <a:avLst/>
          </a:prstGeom>
          <a:noFill/>
        </p:spPr>
        <p:txBody>
          <a:bodyPr wrap="none" rtlCol="0">
            <a:spAutoFit/>
          </a:bodyPr>
          <a:lstStyle/>
          <a:p>
            <a:r>
              <a:rPr lang="de-DE" sz="9600" b="1" dirty="0">
                <a:solidFill>
                  <a:srgbClr val="FFD700"/>
                </a:solidFill>
              </a:rPr>
              <a:t>|</a:t>
            </a:r>
            <a:endParaRPr lang="de-DE" sz="900" b="1" dirty="0">
              <a:solidFill>
                <a:srgbClr val="FFD700"/>
              </a:solidFill>
            </a:endParaRPr>
          </a:p>
        </p:txBody>
      </p:sp>
      <p:sp>
        <p:nvSpPr>
          <p:cNvPr id="9" name="Textfeld 8">
            <a:extLst>
              <a:ext uri="{FF2B5EF4-FFF2-40B4-BE49-F238E27FC236}">
                <a16:creationId xmlns:a16="http://schemas.microsoft.com/office/drawing/2014/main" id="{97B8B468-5F00-CB5D-8C13-11B5286CB503}"/>
              </a:ext>
            </a:extLst>
          </p:cNvPr>
          <p:cNvSpPr txBox="1"/>
          <p:nvPr/>
        </p:nvSpPr>
        <p:spPr>
          <a:xfrm>
            <a:off x="2729466" y="4483806"/>
            <a:ext cx="6230424" cy="369332"/>
          </a:xfrm>
          <a:prstGeom prst="rect">
            <a:avLst/>
          </a:prstGeom>
          <a:noFill/>
        </p:spPr>
        <p:txBody>
          <a:bodyPr wrap="none" rtlCol="0">
            <a:spAutoFit/>
          </a:bodyPr>
          <a:lstStyle/>
          <a:p>
            <a:r>
              <a:rPr lang="de-DE" dirty="0"/>
              <a:t>Figure: high </a:t>
            </a:r>
            <a:r>
              <a:rPr lang="de-DE" dirty="0" err="1"/>
              <a:t>altitude</a:t>
            </a:r>
            <a:r>
              <a:rPr lang="de-DE" dirty="0"/>
              <a:t> launch, </a:t>
            </a:r>
            <a:r>
              <a:rPr lang="de-DE" dirty="0" err="1"/>
              <a:t>reducing</a:t>
            </a:r>
            <a:r>
              <a:rPr lang="de-DE" dirty="0"/>
              <a:t> </a:t>
            </a:r>
            <a:r>
              <a:rPr lang="de-DE" dirty="0" err="1"/>
              <a:t>start</a:t>
            </a:r>
            <a:r>
              <a:rPr lang="de-DE" dirty="0"/>
              <a:t> </a:t>
            </a:r>
            <a:r>
              <a:rPr lang="de-DE" dirty="0" err="1"/>
              <a:t>mass</a:t>
            </a:r>
            <a:r>
              <a:rPr lang="de-DE" dirty="0"/>
              <a:t> &amp; </a:t>
            </a:r>
            <a:r>
              <a:rPr lang="de-DE" dirty="0" err="1"/>
              <a:t>saving</a:t>
            </a:r>
            <a:r>
              <a:rPr lang="de-DE" dirty="0"/>
              <a:t> </a:t>
            </a:r>
            <a:r>
              <a:rPr lang="de-DE" dirty="0" err="1"/>
              <a:t>energy</a:t>
            </a:r>
            <a:endParaRPr lang="de-DE" dirty="0"/>
          </a:p>
        </p:txBody>
      </p:sp>
      <p:pic>
        <p:nvPicPr>
          <p:cNvPr id="3" name="Grafik 2">
            <a:extLst>
              <a:ext uri="{FF2B5EF4-FFF2-40B4-BE49-F238E27FC236}">
                <a16:creationId xmlns:a16="http://schemas.microsoft.com/office/drawing/2014/main" id="{9AEE023A-1E06-F6EC-7B91-8F1AC548AC88}"/>
              </a:ext>
            </a:extLst>
          </p:cNvPr>
          <p:cNvPicPr>
            <a:picLocks noChangeAspect="1"/>
          </p:cNvPicPr>
          <p:nvPr/>
        </p:nvPicPr>
        <p:blipFill>
          <a:blip r:embed="rId3"/>
          <a:stretch>
            <a:fillRect/>
          </a:stretch>
        </p:blipFill>
        <p:spPr>
          <a:xfrm>
            <a:off x="7073655" y="309175"/>
            <a:ext cx="5105400" cy="609600"/>
          </a:xfrm>
          <a:prstGeom prst="rect">
            <a:avLst/>
          </a:prstGeom>
        </p:spPr>
      </p:pic>
      <p:sp>
        <p:nvSpPr>
          <p:cNvPr id="10" name="Titel 1">
            <a:extLst>
              <a:ext uri="{FF2B5EF4-FFF2-40B4-BE49-F238E27FC236}">
                <a16:creationId xmlns:a16="http://schemas.microsoft.com/office/drawing/2014/main" id="{A0B830A3-AF88-A27A-F2E8-4A805B54C826}"/>
              </a:ext>
            </a:extLst>
          </p:cNvPr>
          <p:cNvSpPr txBox="1">
            <a:spLocks/>
          </p:cNvSpPr>
          <p:nvPr/>
        </p:nvSpPr>
        <p:spPr>
          <a:xfrm>
            <a:off x="2033120" y="1069550"/>
            <a:ext cx="8351520" cy="81203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solidFill>
                  <a:schemeClr val="bg1">
                    <a:lumMod val="85000"/>
                  </a:schemeClr>
                </a:solidFill>
              </a:rPr>
              <a:t>The </a:t>
            </a:r>
            <a:r>
              <a:rPr lang="de-DE" b="1" dirty="0" err="1">
                <a:solidFill>
                  <a:schemeClr val="bg1">
                    <a:lumMod val="85000"/>
                  </a:schemeClr>
                </a:solidFill>
              </a:rPr>
              <a:t>prospect</a:t>
            </a:r>
            <a:r>
              <a:rPr lang="de-DE" b="1" dirty="0">
                <a:solidFill>
                  <a:schemeClr val="bg1">
                    <a:lumMod val="85000"/>
                  </a:schemeClr>
                </a:solidFill>
              </a:rPr>
              <a:t> </a:t>
            </a:r>
            <a:r>
              <a:rPr lang="de-DE" b="1" dirty="0" err="1">
                <a:solidFill>
                  <a:schemeClr val="bg1">
                    <a:lumMod val="85000"/>
                  </a:schemeClr>
                </a:solidFill>
              </a:rPr>
              <a:t>from</a:t>
            </a:r>
            <a:r>
              <a:rPr lang="de-DE" b="1" dirty="0">
                <a:solidFill>
                  <a:schemeClr val="bg1">
                    <a:lumMod val="85000"/>
                  </a:schemeClr>
                </a:solidFill>
              </a:rPr>
              <a:t> </a:t>
            </a:r>
            <a:r>
              <a:rPr lang="de-DE" b="1" dirty="0" err="1">
                <a:solidFill>
                  <a:schemeClr val="bg1">
                    <a:lumMod val="85000"/>
                  </a:schemeClr>
                </a:solidFill>
              </a:rPr>
              <a:t>the</a:t>
            </a:r>
            <a:r>
              <a:rPr lang="de-DE" b="1" dirty="0">
                <a:solidFill>
                  <a:schemeClr val="bg1">
                    <a:lumMod val="85000"/>
                  </a:schemeClr>
                </a:solidFill>
              </a:rPr>
              <a:t> </a:t>
            </a:r>
            <a:r>
              <a:rPr lang="de-DE" b="1" dirty="0" err="1">
                <a:solidFill>
                  <a:schemeClr val="bg1">
                    <a:lumMod val="85000"/>
                  </a:schemeClr>
                </a:solidFill>
              </a:rPr>
              <a:t>future</a:t>
            </a:r>
            <a:r>
              <a:rPr lang="de-DE" b="1" dirty="0">
                <a:solidFill>
                  <a:schemeClr val="bg1">
                    <a:lumMod val="85000"/>
                  </a:schemeClr>
                </a:solidFill>
              </a:rPr>
              <a:t> </a:t>
            </a:r>
            <a:r>
              <a:rPr lang="de-DE" b="1" dirty="0" err="1">
                <a:solidFill>
                  <a:schemeClr val="bg1">
                    <a:lumMod val="85000"/>
                  </a:schemeClr>
                </a:solidFill>
              </a:rPr>
              <a:t>reads</a:t>
            </a:r>
            <a:r>
              <a:rPr lang="de-DE" b="1" dirty="0">
                <a:solidFill>
                  <a:schemeClr val="bg1">
                    <a:lumMod val="85000"/>
                  </a:schemeClr>
                </a:solidFill>
              </a:rPr>
              <a:t>:</a:t>
            </a:r>
          </a:p>
        </p:txBody>
      </p:sp>
      <p:sp>
        <p:nvSpPr>
          <p:cNvPr id="11" name="Textfeld 10">
            <a:extLst>
              <a:ext uri="{FF2B5EF4-FFF2-40B4-BE49-F238E27FC236}">
                <a16:creationId xmlns:a16="http://schemas.microsoft.com/office/drawing/2014/main" id="{A65D35FE-51A5-DFB8-9A28-3AB6B74D68E6}"/>
              </a:ext>
            </a:extLst>
          </p:cNvPr>
          <p:cNvSpPr txBox="1"/>
          <p:nvPr/>
        </p:nvSpPr>
        <p:spPr>
          <a:xfrm>
            <a:off x="571500" y="4979720"/>
            <a:ext cx="11262360" cy="2123658"/>
          </a:xfrm>
          <a:prstGeom prst="rect">
            <a:avLst/>
          </a:prstGeom>
          <a:noFill/>
        </p:spPr>
        <p:txBody>
          <a:bodyPr wrap="square" rtlCol="0">
            <a:spAutoFit/>
          </a:bodyPr>
          <a:lstStyle/>
          <a:p>
            <a:pPr algn="l"/>
            <a:r>
              <a:rPr lang="en-US" b="0" i="0" dirty="0">
                <a:solidFill>
                  <a:srgbClr val="374151"/>
                </a:solidFill>
                <a:effectLst/>
                <a:latin typeface="Söhne"/>
              </a:rPr>
              <a:t>SpaceX, initially represented by </a:t>
            </a:r>
            <a:r>
              <a:rPr lang="en-US" b="1" i="0" dirty="0">
                <a:solidFill>
                  <a:srgbClr val="374151"/>
                </a:solidFill>
                <a:effectLst/>
                <a:latin typeface="Söhne"/>
              </a:rPr>
              <a:t>"_</a:t>
            </a:r>
            <a:r>
              <a:rPr lang="en-US" sz="2000" b="1" i="0" dirty="0">
                <a:solidFill>
                  <a:srgbClr val="374151"/>
                </a:solidFill>
                <a:effectLst/>
                <a:latin typeface="Söhne"/>
              </a:rPr>
              <a:t>X</a:t>
            </a:r>
            <a:r>
              <a:rPr lang="en-US" b="1" i="0" dirty="0">
                <a:solidFill>
                  <a:srgbClr val="374151"/>
                </a:solidFill>
                <a:effectLst/>
                <a:latin typeface="Söhne"/>
              </a:rPr>
              <a:t>"</a:t>
            </a:r>
            <a:r>
              <a:rPr lang="en-US" b="0" i="0" dirty="0">
                <a:solidFill>
                  <a:srgbClr val="374151"/>
                </a:solidFill>
                <a:effectLst/>
                <a:latin typeface="Söhne"/>
              </a:rPr>
              <a:t>, is now taking on a new identity as </a:t>
            </a:r>
            <a:r>
              <a:rPr lang="en-US" b="1" i="0" dirty="0">
                <a:solidFill>
                  <a:srgbClr val="374151"/>
                </a:solidFill>
                <a:effectLst/>
                <a:latin typeface="Söhne"/>
              </a:rPr>
              <a:t>"|</a:t>
            </a:r>
            <a:r>
              <a:rPr lang="en-US" sz="3600" b="1" i="0" baseline="30000" dirty="0">
                <a:solidFill>
                  <a:srgbClr val="374151"/>
                </a:solidFill>
                <a:effectLst/>
                <a:latin typeface="Söhne"/>
              </a:rPr>
              <a:t>X</a:t>
            </a:r>
            <a:r>
              <a:rPr lang="en-US" b="1" i="0" dirty="0">
                <a:solidFill>
                  <a:srgbClr val="374151"/>
                </a:solidFill>
                <a:effectLst/>
                <a:latin typeface="Söhne"/>
              </a:rPr>
              <a:t>"</a:t>
            </a:r>
            <a:r>
              <a:rPr lang="en-US" b="0" i="0" dirty="0">
                <a:solidFill>
                  <a:srgbClr val="374151"/>
                </a:solidFill>
                <a:effectLst/>
                <a:latin typeface="Söhne"/>
              </a:rPr>
              <a:t>. This represents a new era of innovation and commitment to sustainability, beneficial for the company and the planet – a true "Musk-Win Situation".</a:t>
            </a:r>
            <a:br>
              <a:rPr lang="en-US" b="0" i="0" dirty="0">
                <a:solidFill>
                  <a:srgbClr val="374151"/>
                </a:solidFill>
                <a:effectLst/>
                <a:latin typeface="Söhne"/>
              </a:rPr>
            </a:br>
            <a:endParaRPr lang="en-US" b="0" i="0" dirty="0">
              <a:solidFill>
                <a:srgbClr val="374151"/>
              </a:solidFill>
              <a:effectLst/>
              <a:latin typeface="Söhne"/>
            </a:endParaRPr>
          </a:p>
          <a:p>
            <a:pPr algn="l"/>
            <a:r>
              <a:rPr lang="en-US" b="0" i="0" dirty="0">
                <a:solidFill>
                  <a:srgbClr val="374151"/>
                </a:solidFill>
                <a:effectLst/>
                <a:latin typeface="Söhne"/>
              </a:rPr>
              <a:t>Technology already exists to move materials from sea level to higher ground for launches. This development can cut down the initial fuel weight or allow for more payload. In short, it achieves a more effective use of fuel per payload, steering SpaceX towards </a:t>
            </a:r>
            <a:r>
              <a:rPr lang="en-US" dirty="0">
                <a:solidFill>
                  <a:srgbClr val="374151"/>
                </a:solidFill>
                <a:latin typeface="Söhne"/>
              </a:rPr>
              <a:t>an even </a:t>
            </a:r>
            <a:r>
              <a:rPr lang="en-US" b="0" i="0" dirty="0">
                <a:solidFill>
                  <a:srgbClr val="374151"/>
                </a:solidFill>
                <a:effectLst/>
                <a:latin typeface="Söhne"/>
              </a:rPr>
              <a:t>greener space travel.</a:t>
            </a:r>
          </a:p>
          <a:p>
            <a:endParaRPr lang="de-DE" dirty="0"/>
          </a:p>
        </p:txBody>
      </p:sp>
    </p:spTree>
    <p:extLst>
      <p:ext uri="{BB962C8B-B14F-4D97-AF65-F5344CB8AC3E}">
        <p14:creationId xmlns:p14="http://schemas.microsoft.com/office/powerpoint/2010/main" val="415391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p:cNvSpPr>
            <a:spLocks noGrp="1"/>
          </p:cNvSpPr>
          <p:nvPr>
            <p:ph sz="half" idx="4294967295"/>
          </p:nvPr>
        </p:nvSpPr>
        <p:spPr>
          <a:xfrm>
            <a:off x="770011" y="1859522"/>
            <a:ext cx="4743450" cy="4351338"/>
          </a:xfrm>
          <a:prstGeom prst="rect">
            <a:avLst/>
          </a:prstGeom>
        </p:spPr>
        <p:txBody>
          <a:bodyPr>
            <a:normAutofit/>
          </a:bodyPr>
          <a:lstStyle/>
          <a:p>
            <a:pPr>
              <a:lnSpc>
                <a:spcPct val="100000"/>
              </a:lnSpc>
              <a:spcBef>
                <a:spcPts val="1400"/>
              </a:spcBef>
            </a:pPr>
            <a:r>
              <a:rPr lang="en-US" sz="2200" b="0" i="0" dirty="0">
                <a:solidFill>
                  <a:srgbClr val="374151"/>
                </a:solidFill>
                <a:effectLst/>
                <a:latin typeface="Abadi" panose="020B0604020104020204" pitchFamily="34" charset="0"/>
              </a:rPr>
              <a:t>All requested details are provided in this presentation (in some cases on slides “… continued”) or through links to GitHub. </a:t>
            </a:r>
          </a:p>
          <a:p>
            <a:pPr>
              <a:lnSpc>
                <a:spcPct val="100000"/>
              </a:lnSpc>
              <a:spcBef>
                <a:spcPts val="1400"/>
              </a:spcBef>
            </a:pPr>
            <a:r>
              <a:rPr lang="en-US" sz="2200" b="0" i="0" dirty="0">
                <a:solidFill>
                  <a:srgbClr val="374151"/>
                </a:solidFill>
                <a:effectLst/>
                <a:latin typeface="Abadi" panose="020B0604020104020204" pitchFamily="34" charset="0"/>
              </a:rPr>
              <a:t>For additional background knowledge, it is recommended to consult the 'Falcon User's Guide' (</a:t>
            </a:r>
            <a:r>
              <a:rPr lang="de-DE" sz="2200" dirty="0">
                <a:latin typeface="Abadi" panose="020B0604020104020204" pitchFamily="34" charset="0"/>
                <a:hlinkClick r:id="rId4"/>
              </a:rPr>
              <a:t>falcon-users-guide-2021-09.pdf </a:t>
            </a:r>
            <a:r>
              <a:rPr lang="de-DE" sz="2200" dirty="0">
                <a:latin typeface="Abadi" panose="020B0604020104020204" pitchFamily="34" charset="0"/>
              </a:rPr>
              <a:t>, </a:t>
            </a:r>
            <a:r>
              <a:rPr lang="en-US" sz="2200" b="0" i="0" dirty="0">
                <a:solidFill>
                  <a:srgbClr val="374151"/>
                </a:solidFill>
                <a:effectLst/>
                <a:latin typeface="Abadi" panose="020B0604020104020204" pitchFamily="34" charset="0"/>
              </a:rPr>
              <a:t>see snapshot on the right).</a:t>
            </a:r>
            <a:endParaRPr lang="en-US" sz="22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8" name="Textfeld 7">
            <a:extLst>
              <a:ext uri="{FF2B5EF4-FFF2-40B4-BE49-F238E27FC236}">
                <a16:creationId xmlns:a16="http://schemas.microsoft.com/office/drawing/2014/main" id="{0D151845-985E-6855-990C-E8880F6819FB}"/>
              </a:ext>
            </a:extLst>
          </p:cNvPr>
          <p:cNvSpPr txBox="1"/>
          <p:nvPr/>
        </p:nvSpPr>
        <p:spPr>
          <a:xfrm>
            <a:off x="6435288" y="5880207"/>
            <a:ext cx="3344634" cy="646331"/>
          </a:xfrm>
          <a:prstGeom prst="rect">
            <a:avLst/>
          </a:prstGeom>
          <a:noFill/>
        </p:spPr>
        <p:txBody>
          <a:bodyPr wrap="none" rtlCol="0">
            <a:spAutoFit/>
          </a:bodyPr>
          <a:lstStyle/>
          <a:p>
            <a:r>
              <a:rPr lang="de-DE" dirty="0"/>
              <a:t>Figure: </a:t>
            </a:r>
            <a:r>
              <a:rPr lang="de-DE" dirty="0" err="1"/>
              <a:t>snapshot</a:t>
            </a:r>
            <a:r>
              <a:rPr lang="de-DE" dirty="0"/>
              <a:t> </a:t>
            </a:r>
            <a:r>
              <a:rPr lang="de-DE" dirty="0" err="1"/>
              <a:t>of</a:t>
            </a:r>
            <a:r>
              <a:rPr lang="de-DE" dirty="0"/>
              <a:t> 1st </a:t>
            </a:r>
            <a:r>
              <a:rPr lang="de-DE" dirty="0" err="1"/>
              <a:t>page</a:t>
            </a:r>
            <a:r>
              <a:rPr lang="de-DE" dirty="0"/>
              <a:t> </a:t>
            </a:r>
            <a:r>
              <a:rPr lang="de-DE" dirty="0" err="1"/>
              <a:t>from</a:t>
            </a:r>
            <a:br>
              <a:rPr lang="de-DE" dirty="0"/>
            </a:br>
            <a:r>
              <a:rPr lang="de-DE" sz="1800" dirty="0">
                <a:hlinkClick r:id="rId4"/>
              </a:rPr>
              <a:t>falcon-users-guide-2021-09.pdf</a:t>
            </a:r>
            <a:endParaRPr lang="de-DE" dirty="0"/>
          </a:p>
        </p:txBody>
      </p:sp>
      <p:pic>
        <p:nvPicPr>
          <p:cNvPr id="10" name="Grafik 9">
            <a:extLst>
              <a:ext uri="{FF2B5EF4-FFF2-40B4-BE49-F238E27FC236}">
                <a16:creationId xmlns:a16="http://schemas.microsoft.com/office/drawing/2014/main" id="{4F9EA6CD-1F6E-83CA-6379-33FA2199FFDB}"/>
              </a:ext>
            </a:extLst>
          </p:cNvPr>
          <p:cNvPicPr>
            <a:picLocks noChangeAspect="1"/>
          </p:cNvPicPr>
          <p:nvPr/>
        </p:nvPicPr>
        <p:blipFill>
          <a:blip r:embed="rId5"/>
          <a:stretch>
            <a:fillRect/>
          </a:stretch>
        </p:blipFill>
        <p:spPr>
          <a:xfrm>
            <a:off x="6338699" y="1597767"/>
            <a:ext cx="3676387" cy="4282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39792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9200" b="1" dirty="0"/>
              <a:t>Executive Summary</a:t>
            </a:r>
          </a:p>
          <a:p>
            <a:pPr>
              <a:lnSpc>
                <a:spcPct val="120000"/>
              </a:lnSpc>
              <a:spcBef>
                <a:spcPts val="1400"/>
              </a:spcBef>
            </a:pPr>
            <a:r>
              <a:rPr lang="en-US" sz="9200" dirty="0"/>
              <a:t>Data collection methodology:</a:t>
            </a:r>
          </a:p>
          <a:p>
            <a:pPr lvl="1">
              <a:lnSpc>
                <a:spcPct val="120000"/>
              </a:lnSpc>
              <a:spcBef>
                <a:spcPts val="1400"/>
              </a:spcBef>
            </a:pPr>
            <a:r>
              <a:rPr lang="en-US" sz="7200" dirty="0"/>
              <a:t>Data was collected using SpaceX Rest API and by web scraping from Wikipedia</a:t>
            </a:r>
          </a:p>
          <a:p>
            <a:pPr>
              <a:lnSpc>
                <a:spcPct val="120000"/>
              </a:lnSpc>
              <a:spcBef>
                <a:spcPts val="1400"/>
              </a:spcBef>
            </a:pPr>
            <a:r>
              <a:rPr lang="en-US" sz="9200" dirty="0"/>
              <a:t>Perform data wrangling</a:t>
            </a:r>
          </a:p>
          <a:p>
            <a:pPr lvl="1">
              <a:lnSpc>
                <a:spcPct val="120000"/>
              </a:lnSpc>
              <a:spcBef>
                <a:spcPts val="1400"/>
              </a:spcBef>
            </a:pPr>
            <a:r>
              <a:rPr lang="en-US" sz="7200" dirty="0"/>
              <a:t>One-hot encoding was applied to categorical features, </a:t>
            </a:r>
            <a:br>
              <a:rPr lang="en-US" sz="7200" dirty="0"/>
            </a:br>
            <a:r>
              <a:rPr lang="en-US" sz="7200" dirty="0"/>
              <a:t>and irrelevant data was either excluded or replaced.</a:t>
            </a:r>
          </a:p>
          <a:p>
            <a:pPr>
              <a:lnSpc>
                <a:spcPct val="120000"/>
              </a:lnSpc>
              <a:spcBef>
                <a:spcPts val="1400"/>
              </a:spcBef>
            </a:pPr>
            <a:r>
              <a:rPr lang="en-US" sz="9200" dirty="0"/>
              <a:t>Perform exploratory data analysis (EDA) using visualization and SQL </a:t>
            </a:r>
            <a:br>
              <a:rPr lang="en-US" sz="9200" dirty="0"/>
            </a:br>
            <a:r>
              <a:rPr lang="en-US" sz="9200" dirty="0"/>
              <a:t>to identify patterns, which were illustrated through graphs.</a:t>
            </a:r>
          </a:p>
          <a:p>
            <a:pPr>
              <a:lnSpc>
                <a:spcPct val="120000"/>
              </a:lnSpc>
              <a:spcBef>
                <a:spcPts val="1400"/>
              </a:spcBef>
            </a:pPr>
            <a:r>
              <a:rPr lang="en-US" sz="9200" dirty="0"/>
              <a:t>Perform interactive visual analytics using Folium and </a:t>
            </a:r>
            <a:r>
              <a:rPr lang="en-US" sz="9200" dirty="0" err="1"/>
              <a:t>Plotly</a:t>
            </a:r>
            <a:r>
              <a:rPr lang="en-US" sz="9200" dirty="0"/>
              <a:t> Dash</a:t>
            </a:r>
          </a:p>
          <a:p>
            <a:pPr>
              <a:lnSpc>
                <a:spcPct val="120000"/>
              </a:lnSpc>
              <a:spcBef>
                <a:spcPts val="1400"/>
              </a:spcBef>
            </a:pPr>
            <a:r>
              <a:rPr lang="en-US" sz="9200" dirty="0"/>
              <a:t>Perform predictive analysis using classification models</a:t>
            </a:r>
          </a:p>
          <a:p>
            <a:pPr lvl="1">
              <a:lnSpc>
                <a:spcPct val="120000"/>
              </a:lnSpc>
              <a:spcBef>
                <a:spcPts val="1400"/>
              </a:spcBef>
            </a:pPr>
            <a:r>
              <a:rPr lang="en-US" sz="7200" dirty="0"/>
              <a:t>Predictive analysis was executed using several classification models, </a:t>
            </a:r>
            <a:br>
              <a:rPr lang="en-US" sz="7200" dirty="0"/>
            </a:br>
            <a:r>
              <a:rPr lang="en-US" sz="7200" dirty="0"/>
              <a:t>focusing on how to build, tune, and evaluate each model effectively.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60</a:t>
            </a:fld>
            <a:endParaRPr lang="en-US"/>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ontent Placeholder 3">
            <a:extLst>
              <a:ext uri="{FF2B5EF4-FFF2-40B4-BE49-F238E27FC236}">
                <a16:creationId xmlns:a16="http://schemas.microsoft.com/office/drawing/2014/main" id="{6B5CAB7C-8231-6750-0971-71FE38D3A412}"/>
              </a:ext>
            </a:extLst>
          </p:cNvPr>
          <p:cNvSpPr txBox="1">
            <a:spLocks/>
          </p:cNvSpPr>
          <p:nvPr/>
        </p:nvSpPr>
        <p:spPr>
          <a:xfrm>
            <a:off x="750760" y="1600763"/>
            <a:ext cx="83623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374151"/>
                </a:solidFill>
                <a:latin typeface="Abadi" panose="020B0604020104020204" pitchFamily="34" charset="0"/>
              </a:rPr>
              <a:t>Nomenclature (from </a:t>
            </a:r>
            <a:r>
              <a:rPr lang="en-US" sz="2200" dirty="0" err="1">
                <a:solidFill>
                  <a:srgbClr val="374151"/>
                </a:solidFill>
                <a:latin typeface="Abadi" panose="020B0604020104020204" pitchFamily="34" charset="0"/>
              </a:rPr>
              <a:t>jupyter</a:t>
            </a:r>
            <a:r>
              <a:rPr lang="en-US" sz="2200" dirty="0">
                <a:solidFill>
                  <a:srgbClr val="374151"/>
                </a:solidFill>
                <a:latin typeface="Abadi" panose="020B0604020104020204" pitchFamily="34" charset="0"/>
              </a:rPr>
              <a:t> notebooks as per GitHub storage)</a:t>
            </a:r>
          </a:p>
          <a:p>
            <a:pPr>
              <a:lnSpc>
                <a:spcPct val="100000"/>
              </a:lnSpc>
              <a:spcBef>
                <a:spcPts val="1400"/>
              </a:spcBef>
            </a:pPr>
            <a:endParaRPr lang="en-US" sz="2200" dirty="0">
              <a:solidFill>
                <a:srgbClr val="374151"/>
              </a:solidFill>
              <a:latin typeface="Abadi" panose="020B0604020104020204" pitchFamily="34" charset="0"/>
            </a:endParaRPr>
          </a:p>
        </p:txBody>
      </p:sp>
      <p:pic>
        <p:nvPicPr>
          <p:cNvPr id="4" name="Grafik 3">
            <a:extLst>
              <a:ext uri="{FF2B5EF4-FFF2-40B4-BE49-F238E27FC236}">
                <a16:creationId xmlns:a16="http://schemas.microsoft.com/office/drawing/2014/main" id="{FAE43299-68AB-221D-42E8-56FDECDD4EBA}"/>
              </a:ext>
            </a:extLst>
          </p:cNvPr>
          <p:cNvPicPr>
            <a:picLocks noChangeAspect="1"/>
          </p:cNvPicPr>
          <p:nvPr/>
        </p:nvPicPr>
        <p:blipFill>
          <a:blip r:embed="rId4"/>
          <a:stretch>
            <a:fillRect/>
          </a:stretch>
        </p:blipFill>
        <p:spPr>
          <a:xfrm>
            <a:off x="992745" y="2036223"/>
            <a:ext cx="10567086" cy="599878"/>
          </a:xfrm>
          <a:prstGeom prst="rect">
            <a:avLst/>
          </a:prstGeom>
        </p:spPr>
      </p:pic>
      <p:pic>
        <p:nvPicPr>
          <p:cNvPr id="9" name="Grafik 8">
            <a:extLst>
              <a:ext uri="{FF2B5EF4-FFF2-40B4-BE49-F238E27FC236}">
                <a16:creationId xmlns:a16="http://schemas.microsoft.com/office/drawing/2014/main" id="{0B59AA2D-898E-CA1D-75B4-1394A281CDAE}"/>
              </a:ext>
            </a:extLst>
          </p:cNvPr>
          <p:cNvPicPr>
            <a:picLocks noChangeAspect="1"/>
          </p:cNvPicPr>
          <p:nvPr/>
        </p:nvPicPr>
        <p:blipFill>
          <a:blip r:embed="rId5"/>
          <a:stretch>
            <a:fillRect/>
          </a:stretch>
        </p:blipFill>
        <p:spPr>
          <a:xfrm>
            <a:off x="992745" y="2731490"/>
            <a:ext cx="7372864" cy="4113616"/>
          </a:xfrm>
          <a:prstGeom prst="rect">
            <a:avLst/>
          </a:prstGeom>
        </p:spPr>
      </p:pic>
      <p:pic>
        <p:nvPicPr>
          <p:cNvPr id="13" name="Grafik 12">
            <a:extLst>
              <a:ext uri="{FF2B5EF4-FFF2-40B4-BE49-F238E27FC236}">
                <a16:creationId xmlns:a16="http://schemas.microsoft.com/office/drawing/2014/main" id="{994DA1FB-1834-1E56-E7A3-37D1C5C27757}"/>
              </a:ext>
            </a:extLst>
          </p:cNvPr>
          <p:cNvPicPr>
            <a:picLocks noChangeAspect="1"/>
          </p:cNvPicPr>
          <p:nvPr/>
        </p:nvPicPr>
        <p:blipFill>
          <a:blip r:embed="rId6"/>
          <a:stretch>
            <a:fillRect/>
          </a:stretch>
        </p:blipFill>
        <p:spPr>
          <a:xfrm>
            <a:off x="8418298" y="2731490"/>
            <a:ext cx="3597802" cy="2780270"/>
          </a:xfrm>
          <a:prstGeom prst="rect">
            <a:avLst/>
          </a:prstGeom>
        </p:spPr>
      </p:pic>
    </p:spTree>
    <p:extLst>
      <p:ext uri="{BB962C8B-B14F-4D97-AF65-F5344CB8AC3E}">
        <p14:creationId xmlns:p14="http://schemas.microsoft.com/office/powerpoint/2010/main" val="3998457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2" descr="IBM Skills Network Logo - Horizontal-noai copy.png">
            <a:extLst>
              <a:ext uri="{FF2B5EF4-FFF2-40B4-BE49-F238E27FC236}">
                <a16:creationId xmlns:a16="http://schemas.microsoft.com/office/drawing/2014/main" id="{F9A781A9-0722-D25F-E9B9-EE2D510FCFE5}"/>
              </a:ext>
            </a:extLst>
          </p:cNvPr>
          <p:cNvPicPr>
            <a:picLocks noChangeAspect="1"/>
          </p:cNvPicPr>
          <p:nvPr/>
        </p:nvPicPr>
        <p:blipFill>
          <a:blip r:embed="rId3"/>
          <a:stretch>
            <a:fillRect/>
          </a:stretch>
        </p:blipFill>
        <p:spPr>
          <a:xfrm>
            <a:off x="889820" y="676828"/>
            <a:ext cx="2104103" cy="629183"/>
          </a:xfrm>
          <a:prstGeom prst="rect">
            <a:avLst/>
          </a:prstGeom>
        </p:spPr>
      </p:pic>
      <p:sp>
        <p:nvSpPr>
          <p:cNvPr id="6" name="Textfeld 5">
            <a:extLst>
              <a:ext uri="{FF2B5EF4-FFF2-40B4-BE49-F238E27FC236}">
                <a16:creationId xmlns:a16="http://schemas.microsoft.com/office/drawing/2014/main" id="{FB5F318A-8ED0-5C61-92DF-336EC68D5D30}"/>
              </a:ext>
            </a:extLst>
          </p:cNvPr>
          <p:cNvSpPr txBox="1"/>
          <p:nvPr/>
        </p:nvSpPr>
        <p:spPr>
          <a:xfrm>
            <a:off x="774073" y="307496"/>
            <a:ext cx="3545714" cy="369332"/>
          </a:xfrm>
          <a:prstGeom prst="rect">
            <a:avLst/>
          </a:prstGeom>
          <a:noFill/>
        </p:spPr>
        <p:txBody>
          <a:bodyPr wrap="none" rtlCol="0">
            <a:spAutoFit/>
          </a:bodyPr>
          <a:lstStyle/>
          <a:p>
            <a:r>
              <a:rPr lang="de-DE" dirty="0" err="1">
                <a:solidFill>
                  <a:schemeClr val="bg1"/>
                </a:solidFill>
              </a:rPr>
              <a:t>Thanks</a:t>
            </a:r>
            <a:r>
              <a:rPr lang="de-DE" dirty="0">
                <a:solidFill>
                  <a:schemeClr val="bg1"/>
                </a:solidFill>
              </a:rPr>
              <a:t> </a:t>
            </a:r>
            <a:r>
              <a:rPr lang="de-DE" dirty="0" err="1">
                <a:solidFill>
                  <a:schemeClr val="bg1"/>
                </a:solidFill>
              </a:rPr>
              <a:t>to</a:t>
            </a:r>
            <a:r>
              <a:rPr lang="de-DE" dirty="0">
                <a:solidFill>
                  <a:schemeClr val="bg1"/>
                </a:solidFill>
              </a:rPr>
              <a:t> IBM and </a:t>
            </a:r>
            <a:r>
              <a:rPr lang="de-DE" dirty="0" err="1">
                <a:solidFill>
                  <a:schemeClr val="bg1"/>
                </a:solidFill>
              </a:rPr>
              <a:t>the</a:t>
            </a:r>
            <a:r>
              <a:rPr lang="de-DE" dirty="0">
                <a:solidFill>
                  <a:schemeClr val="bg1"/>
                </a:solidFill>
              </a:rPr>
              <a:t> </a:t>
            </a:r>
            <a:r>
              <a:rPr lang="de-DE" dirty="0" err="1">
                <a:solidFill>
                  <a:schemeClr val="bg1"/>
                </a:solidFill>
              </a:rPr>
              <a:t>team</a:t>
            </a:r>
            <a:r>
              <a:rPr lang="de-DE" dirty="0">
                <a:solidFill>
                  <a:schemeClr val="bg1"/>
                </a:solidFill>
              </a:rPr>
              <a:t> </a:t>
            </a:r>
            <a:r>
              <a:rPr lang="de-DE" dirty="0" err="1">
                <a:solidFill>
                  <a:schemeClr val="bg1"/>
                </a:solidFill>
              </a:rPr>
              <a:t>behind</a:t>
            </a:r>
            <a:endParaRPr lang="de-DE" dirty="0">
              <a:solidFill>
                <a:schemeClr val="bg1"/>
              </a:solidFil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636EE542-5416-9C7A-C8C5-6F471F6415DE}"/>
              </a:ext>
            </a:extLst>
          </p:cNvPr>
          <p:cNvSpPr>
            <a:spLocks noGrp="1" noChangeArrowheads="1"/>
          </p:cNvSpPr>
          <p:nvPr>
            <p:ph idx="4294967295"/>
          </p:nvPr>
        </p:nvSpPr>
        <p:spPr bwMode="auto">
          <a:xfrm>
            <a:off x="769938" y="1233872"/>
            <a:ext cx="9144939" cy="553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fontAlgn="base">
              <a:lnSpc>
                <a:spcPct val="100000"/>
              </a:lnSpc>
              <a:spcBef>
                <a:spcPts val="1400"/>
              </a:spcBef>
              <a:spcAft>
                <a:spcPct val="0"/>
              </a:spcAft>
              <a:buClrTx/>
              <a:buSzTx/>
              <a:buFont typeface="Arial" panose="020B0604020202020204"/>
              <a:buChar char="•"/>
              <a:tabLst/>
            </a:pPr>
            <a:r>
              <a:rPr lang="de-DE" altLang="de-DE" sz="2300" dirty="0">
                <a:solidFill>
                  <a:srgbClr val="0070C0"/>
                </a:solidFill>
                <a:latin typeface="IBM Plex Mono Text" panose="020B0509050203000203" pitchFamily="49" charset="0"/>
              </a:rPr>
              <a:t>Data was </a:t>
            </a:r>
            <a:r>
              <a:rPr lang="de-DE" altLang="de-DE" sz="2300" dirty="0" err="1">
                <a:solidFill>
                  <a:srgbClr val="0070C0"/>
                </a:solidFill>
                <a:latin typeface="IBM Plex Mono Text" panose="020B0509050203000203" pitchFamily="49" charset="0"/>
              </a:rPr>
              <a:t>sourced</a:t>
            </a:r>
            <a:r>
              <a:rPr lang="de-DE" altLang="de-DE" sz="2300" dirty="0">
                <a:solidFill>
                  <a:srgbClr val="0070C0"/>
                </a:solidFill>
                <a:latin typeface="IBM Plex Mono Text" panose="020B0509050203000203" pitchFamily="49" charset="0"/>
              </a:rPr>
              <a:t> </a:t>
            </a:r>
            <a:r>
              <a:rPr lang="de-DE" altLang="de-DE" sz="2300" dirty="0" err="1">
                <a:solidFill>
                  <a:srgbClr val="0070C0"/>
                </a:solidFill>
                <a:latin typeface="IBM Plex Mono Text" panose="020B0509050203000203" pitchFamily="49" charset="0"/>
              </a:rPr>
              <a:t>through</a:t>
            </a:r>
            <a:r>
              <a:rPr lang="de-DE" altLang="de-DE" sz="2300" dirty="0">
                <a:solidFill>
                  <a:srgbClr val="0070C0"/>
                </a:solidFill>
                <a:latin typeface="IBM Plex Mono Text" panose="020B0509050203000203" pitchFamily="49" charset="0"/>
              </a:rPr>
              <a:t> multiple </a:t>
            </a:r>
            <a:r>
              <a:rPr lang="de-DE" altLang="de-DE" sz="2300" dirty="0" err="1">
                <a:solidFill>
                  <a:srgbClr val="0070C0"/>
                </a:solidFill>
                <a:latin typeface="IBM Plex Mono Text" panose="020B0509050203000203" pitchFamily="49" charset="0"/>
              </a:rPr>
              <a:t>methods</a:t>
            </a:r>
            <a:r>
              <a:rPr lang="de-DE" altLang="de-DE" sz="2300" dirty="0">
                <a:solidFill>
                  <a:srgbClr val="0070C0"/>
                </a:solidFill>
                <a:latin typeface="IBM Plex Mono Text" panose="020B0509050203000203" pitchFamily="49" charset="0"/>
              </a:rPr>
              <a:t>:</a:t>
            </a:r>
          </a:p>
          <a:p>
            <a:pPr lvl="1" fontAlgn="base">
              <a:lnSpc>
                <a:spcPct val="100000"/>
              </a:lnSpc>
              <a:spcBef>
                <a:spcPts val="1400"/>
              </a:spcBef>
              <a:spcAft>
                <a:spcPct val="0"/>
              </a:spcAft>
              <a:buFont typeface="Arial" panose="020B0604020202020204"/>
              <a:buChar char="•"/>
            </a:pPr>
            <a:r>
              <a:rPr lang="de-DE" altLang="de-DE" sz="1800" dirty="0" err="1">
                <a:solidFill>
                  <a:srgbClr val="0070C0"/>
                </a:solidFill>
                <a:latin typeface="IBM Plex Mono Text" panose="020B0509050203000203" pitchFamily="49" charset="0"/>
              </a:rPr>
              <a:t>Utilized</a:t>
            </a:r>
            <a:r>
              <a:rPr lang="de-DE" altLang="de-DE" sz="1800" dirty="0">
                <a:solidFill>
                  <a:srgbClr val="0070C0"/>
                </a:solidFill>
                <a:latin typeface="IBM Plex Mono Text" panose="020B0509050203000203" pitchFamily="49" charset="0"/>
              </a:rPr>
              <a:t> a GET </a:t>
            </a:r>
            <a:r>
              <a:rPr lang="de-DE" altLang="de-DE" sz="1800" dirty="0" err="1">
                <a:solidFill>
                  <a:srgbClr val="0070C0"/>
                </a:solidFill>
                <a:latin typeface="IBM Plex Mono Text" panose="020B0509050203000203" pitchFamily="49" charset="0"/>
              </a:rPr>
              <a:t>request</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to</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the</a:t>
            </a:r>
            <a:r>
              <a:rPr lang="de-DE" altLang="de-DE" sz="1800" dirty="0">
                <a:solidFill>
                  <a:srgbClr val="0070C0"/>
                </a:solidFill>
                <a:latin typeface="IBM Plex Mono Text" panose="020B0509050203000203" pitchFamily="49" charset="0"/>
              </a:rPr>
              <a:t> SpaceX API.</a:t>
            </a:r>
          </a:p>
          <a:p>
            <a:pPr lvl="1" fontAlgn="base">
              <a:lnSpc>
                <a:spcPct val="100000"/>
              </a:lnSpc>
              <a:spcBef>
                <a:spcPts val="1400"/>
              </a:spcBef>
              <a:spcAft>
                <a:spcPct val="0"/>
              </a:spcAft>
              <a:buFont typeface="Arial" panose="020B0604020202020204"/>
              <a:buChar char="•"/>
            </a:pPr>
            <a:r>
              <a:rPr lang="de-DE" altLang="de-DE" sz="1800" dirty="0" err="1">
                <a:solidFill>
                  <a:srgbClr val="0070C0"/>
                </a:solidFill>
                <a:latin typeface="IBM Plex Mono Text" panose="020B0509050203000203" pitchFamily="49" charset="0"/>
              </a:rPr>
              <a:t>Decoded</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the</a:t>
            </a:r>
            <a:r>
              <a:rPr lang="de-DE" altLang="de-DE" sz="1800" dirty="0">
                <a:solidFill>
                  <a:srgbClr val="0070C0"/>
                </a:solidFill>
                <a:latin typeface="IBM Plex Mono Text" panose="020B0509050203000203" pitchFamily="49" charset="0"/>
              </a:rPr>
              <a:t> API </a:t>
            </a:r>
            <a:r>
              <a:rPr lang="de-DE" altLang="de-DE" sz="1800" dirty="0" err="1">
                <a:solidFill>
                  <a:srgbClr val="0070C0"/>
                </a:solidFill>
                <a:latin typeface="IBM Plex Mono Text" panose="020B0509050203000203" pitchFamily="49" charset="0"/>
              </a:rPr>
              <a:t>response</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using</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the</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json</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function</a:t>
            </a:r>
            <a:r>
              <a:rPr lang="de-DE" altLang="de-DE" sz="1800" dirty="0">
                <a:solidFill>
                  <a:srgbClr val="0070C0"/>
                </a:solidFill>
                <a:latin typeface="IBM Plex Mono Text" panose="020B0509050203000203" pitchFamily="49" charset="0"/>
              </a:rPr>
              <a:t> and </a:t>
            </a:r>
            <a:br>
              <a:rPr lang="de-DE" altLang="de-DE" sz="1800" dirty="0">
                <a:solidFill>
                  <a:srgbClr val="0070C0"/>
                </a:solidFill>
                <a:latin typeface="IBM Plex Mono Text" panose="020B0509050203000203" pitchFamily="49" charset="0"/>
              </a:rPr>
            </a:br>
            <a:r>
              <a:rPr lang="de-DE" altLang="de-DE" sz="1800" dirty="0" err="1">
                <a:solidFill>
                  <a:srgbClr val="0070C0"/>
                </a:solidFill>
                <a:latin typeface="IBM Plex Mono Text" panose="020B0509050203000203" pitchFamily="49" charset="0"/>
              </a:rPr>
              <a:t>converted</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it</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to</a:t>
            </a:r>
            <a:r>
              <a:rPr lang="de-DE" altLang="de-DE" sz="1800" dirty="0">
                <a:solidFill>
                  <a:srgbClr val="0070C0"/>
                </a:solidFill>
                <a:latin typeface="IBM Plex Mono Text" panose="020B0509050203000203" pitchFamily="49" charset="0"/>
              </a:rPr>
              <a:t> a </a:t>
            </a:r>
            <a:r>
              <a:rPr lang="de-DE" altLang="de-DE" sz="1800" dirty="0" err="1">
                <a:solidFill>
                  <a:srgbClr val="0070C0"/>
                </a:solidFill>
                <a:latin typeface="IBM Plex Mono Text" panose="020B0509050203000203" pitchFamily="49" charset="0"/>
              </a:rPr>
              <a:t>pandas</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dataframe</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with</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json_normalize</a:t>
            </a:r>
            <a:r>
              <a:rPr lang="de-DE" altLang="de-DE" sz="1800" dirty="0">
                <a:solidFill>
                  <a:srgbClr val="0070C0"/>
                </a:solidFill>
                <a:latin typeface="IBM Plex Mono Text" panose="020B0509050203000203" pitchFamily="49" charset="0"/>
              </a:rPr>
              <a:t>().</a:t>
            </a:r>
          </a:p>
          <a:p>
            <a:pPr marR="0" lvl="1" fontAlgn="base">
              <a:lnSpc>
                <a:spcPct val="100000"/>
              </a:lnSpc>
              <a:spcBef>
                <a:spcPts val="1400"/>
              </a:spcBef>
              <a:spcAft>
                <a:spcPct val="0"/>
              </a:spcAft>
              <a:buClrTx/>
              <a:buSzTx/>
              <a:buFont typeface="Arial" panose="020B0604020202020204"/>
              <a:buChar char="•"/>
              <a:tabLst/>
            </a:pPr>
            <a:r>
              <a:rPr lang="de-DE" altLang="de-DE" sz="1800" dirty="0">
                <a:solidFill>
                  <a:srgbClr val="0070C0"/>
                </a:solidFill>
                <a:latin typeface="IBM Plex Mono Text" panose="020B0509050203000203" pitchFamily="49" charset="0"/>
              </a:rPr>
              <a:t>Web </a:t>
            </a:r>
            <a:r>
              <a:rPr lang="de-DE" altLang="de-DE" sz="1800" dirty="0" err="1">
                <a:solidFill>
                  <a:srgbClr val="0070C0"/>
                </a:solidFill>
                <a:latin typeface="IBM Plex Mono Text" panose="020B0509050203000203" pitchFamily="49" charset="0"/>
              </a:rPr>
              <a:t>scraping</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from</a:t>
            </a:r>
            <a:r>
              <a:rPr lang="de-DE" altLang="de-DE" sz="1800" dirty="0">
                <a:solidFill>
                  <a:srgbClr val="0070C0"/>
                </a:solidFill>
                <a:latin typeface="IBM Plex Mono Text" panose="020B0509050203000203" pitchFamily="49" charset="0"/>
              </a:rPr>
              <a:t> Wikipedia was </a:t>
            </a:r>
            <a:r>
              <a:rPr lang="de-DE" altLang="de-DE" sz="1800" dirty="0" err="1">
                <a:solidFill>
                  <a:srgbClr val="0070C0"/>
                </a:solidFill>
                <a:latin typeface="IBM Plex Mono Text" panose="020B0509050203000203" pitchFamily="49" charset="0"/>
              </a:rPr>
              <a:t>done</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for</a:t>
            </a:r>
            <a:r>
              <a:rPr lang="de-DE" altLang="de-DE" sz="1800" dirty="0">
                <a:solidFill>
                  <a:srgbClr val="0070C0"/>
                </a:solidFill>
                <a:latin typeface="IBM Plex Mono Text" panose="020B0509050203000203" pitchFamily="49" charset="0"/>
              </a:rPr>
              <a:t> Falcon 9 launch </a:t>
            </a:r>
            <a:r>
              <a:rPr lang="de-DE" altLang="de-DE" sz="1800" dirty="0" err="1">
                <a:solidFill>
                  <a:srgbClr val="0070C0"/>
                </a:solidFill>
                <a:latin typeface="IBM Plex Mono Text" panose="020B0509050203000203" pitchFamily="49" charset="0"/>
              </a:rPr>
              <a:t>records</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using</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BeautifulSoup</a:t>
            </a:r>
            <a:r>
              <a:rPr lang="de-DE" altLang="de-DE" sz="1800" dirty="0">
                <a:solidFill>
                  <a:srgbClr val="0070C0"/>
                </a:solidFill>
                <a:latin typeface="IBM Plex Mono Text" panose="020B0509050203000203" pitchFamily="49" charset="0"/>
              </a:rPr>
              <a:t>.</a:t>
            </a:r>
          </a:p>
          <a:p>
            <a:pPr lvl="1" fontAlgn="base">
              <a:lnSpc>
                <a:spcPct val="100000"/>
              </a:lnSpc>
              <a:spcBef>
                <a:spcPts val="1400"/>
              </a:spcBef>
              <a:spcAft>
                <a:spcPct val="0"/>
              </a:spcAft>
              <a:buFont typeface="Arial" panose="020B0604020202020204"/>
              <a:buChar char="•"/>
            </a:pPr>
            <a:r>
              <a:rPr lang="de-DE" altLang="de-DE" sz="1800" dirty="0">
                <a:solidFill>
                  <a:srgbClr val="0070C0"/>
                </a:solidFill>
                <a:latin typeface="IBM Plex Mono Text" panose="020B0509050203000203" pitchFamily="49" charset="0"/>
              </a:rPr>
              <a:t>The </a:t>
            </a:r>
            <a:r>
              <a:rPr lang="de-DE" altLang="de-DE" sz="1800" dirty="0" err="1">
                <a:solidFill>
                  <a:srgbClr val="0070C0"/>
                </a:solidFill>
                <a:latin typeface="IBM Plex Mono Text" panose="020B0509050203000203" pitchFamily="49" charset="0"/>
              </a:rPr>
              <a:t>objective</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of</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scraping</a:t>
            </a:r>
            <a:r>
              <a:rPr lang="de-DE" altLang="de-DE" sz="1800" dirty="0">
                <a:solidFill>
                  <a:srgbClr val="0070C0"/>
                </a:solidFill>
                <a:latin typeface="IBM Plex Mono Text" panose="020B0509050203000203" pitchFamily="49" charset="0"/>
              </a:rPr>
              <a:t> was </a:t>
            </a:r>
            <a:r>
              <a:rPr lang="de-DE" altLang="de-DE" sz="1800" dirty="0" err="1">
                <a:solidFill>
                  <a:srgbClr val="0070C0"/>
                </a:solidFill>
                <a:latin typeface="IBM Plex Mono Text" panose="020B0509050203000203" pitchFamily="49" charset="0"/>
              </a:rPr>
              <a:t>to</a:t>
            </a:r>
            <a:r>
              <a:rPr lang="de-DE" altLang="de-DE" sz="1800" dirty="0">
                <a:solidFill>
                  <a:srgbClr val="0070C0"/>
                </a:solidFill>
                <a:latin typeface="IBM Plex Mono Text" panose="020B0509050203000203" pitchFamily="49" charset="0"/>
              </a:rPr>
              <a:t>:</a:t>
            </a:r>
          </a:p>
          <a:p>
            <a:pPr lvl="2" fontAlgn="base">
              <a:lnSpc>
                <a:spcPct val="100000"/>
              </a:lnSpc>
              <a:spcBef>
                <a:spcPts val="1200"/>
              </a:spcBef>
              <a:spcAft>
                <a:spcPct val="0"/>
              </a:spcAft>
              <a:buFont typeface="Arial" panose="020B0604020202020204"/>
              <a:buChar char="•"/>
            </a:pPr>
            <a:r>
              <a:rPr lang="de-DE" altLang="de-DE" sz="1500" dirty="0">
                <a:solidFill>
                  <a:srgbClr val="1C7DDB"/>
                </a:solidFill>
                <a:latin typeface="Abadi"/>
              </a:rPr>
              <a:t>Extract Falcon 9 launch </a:t>
            </a:r>
            <a:r>
              <a:rPr lang="de-DE" altLang="de-DE" sz="1500" dirty="0" err="1">
                <a:solidFill>
                  <a:srgbClr val="1C7DDB"/>
                </a:solidFill>
                <a:latin typeface="Abadi"/>
              </a:rPr>
              <a:t>records</a:t>
            </a:r>
            <a:r>
              <a:rPr lang="de-DE" altLang="de-DE" sz="1500" dirty="0">
                <a:solidFill>
                  <a:srgbClr val="1C7DDB"/>
                </a:solidFill>
                <a:latin typeface="Abadi"/>
              </a:rPr>
              <a:t> </a:t>
            </a:r>
            <a:r>
              <a:rPr lang="de-DE" altLang="de-DE" sz="1500" dirty="0" err="1">
                <a:solidFill>
                  <a:srgbClr val="1C7DDB"/>
                </a:solidFill>
                <a:latin typeface="Abadi"/>
              </a:rPr>
              <a:t>from</a:t>
            </a:r>
            <a:r>
              <a:rPr lang="de-DE" altLang="de-DE" sz="1500" dirty="0">
                <a:solidFill>
                  <a:srgbClr val="1C7DDB"/>
                </a:solidFill>
                <a:latin typeface="Abadi"/>
              </a:rPr>
              <a:t> an HTML </a:t>
            </a:r>
            <a:r>
              <a:rPr lang="de-DE" altLang="de-DE" sz="1500" dirty="0" err="1">
                <a:solidFill>
                  <a:srgbClr val="1C7DDB"/>
                </a:solidFill>
                <a:latin typeface="Abadi"/>
              </a:rPr>
              <a:t>table</a:t>
            </a:r>
            <a:r>
              <a:rPr lang="de-DE" altLang="de-DE" sz="1500" dirty="0">
                <a:solidFill>
                  <a:srgbClr val="1C7DDB"/>
                </a:solidFill>
                <a:latin typeface="Abadi"/>
              </a:rPr>
              <a:t>.</a:t>
            </a:r>
          </a:p>
          <a:p>
            <a:pPr lvl="2" fontAlgn="base">
              <a:lnSpc>
                <a:spcPct val="100000"/>
              </a:lnSpc>
              <a:spcBef>
                <a:spcPts val="1200"/>
              </a:spcBef>
              <a:spcAft>
                <a:spcPct val="0"/>
              </a:spcAft>
              <a:buFont typeface="Arial" panose="020B0604020202020204"/>
              <a:buChar char="•"/>
            </a:pPr>
            <a:r>
              <a:rPr lang="de-DE" altLang="de-DE" sz="1500" dirty="0">
                <a:solidFill>
                  <a:srgbClr val="1C7DDB"/>
                </a:solidFill>
                <a:latin typeface="Abadi"/>
              </a:rPr>
              <a:t>Parse </a:t>
            </a:r>
            <a:r>
              <a:rPr lang="de-DE" altLang="de-DE" sz="1500" dirty="0" err="1">
                <a:solidFill>
                  <a:srgbClr val="1C7DDB"/>
                </a:solidFill>
                <a:latin typeface="Abadi"/>
              </a:rPr>
              <a:t>the</a:t>
            </a:r>
            <a:r>
              <a:rPr lang="de-DE" altLang="de-DE" sz="1500" dirty="0">
                <a:solidFill>
                  <a:srgbClr val="1C7DDB"/>
                </a:solidFill>
                <a:latin typeface="Abadi"/>
              </a:rPr>
              <a:t> </a:t>
            </a:r>
            <a:r>
              <a:rPr lang="de-DE" altLang="de-DE" sz="1500" dirty="0" err="1">
                <a:solidFill>
                  <a:srgbClr val="1C7DDB"/>
                </a:solidFill>
                <a:latin typeface="Abadi"/>
              </a:rPr>
              <a:t>table</a:t>
            </a:r>
            <a:r>
              <a:rPr lang="de-DE" altLang="de-DE" sz="1500" dirty="0">
                <a:solidFill>
                  <a:srgbClr val="1C7DDB"/>
                </a:solidFill>
                <a:latin typeface="Abadi"/>
              </a:rPr>
              <a:t> </a:t>
            </a:r>
            <a:r>
              <a:rPr lang="de-DE" altLang="de-DE" sz="1500" dirty="0" err="1">
                <a:solidFill>
                  <a:srgbClr val="1C7DDB"/>
                </a:solidFill>
                <a:latin typeface="Abadi"/>
              </a:rPr>
              <a:t>data</a:t>
            </a:r>
            <a:r>
              <a:rPr lang="de-DE" altLang="de-DE" sz="1500" dirty="0">
                <a:solidFill>
                  <a:srgbClr val="1C7DDB"/>
                </a:solidFill>
                <a:latin typeface="Abadi"/>
              </a:rPr>
              <a:t> and </a:t>
            </a:r>
            <a:r>
              <a:rPr lang="de-DE" altLang="de-DE" sz="1500" dirty="0" err="1">
                <a:solidFill>
                  <a:srgbClr val="1C7DDB"/>
                </a:solidFill>
                <a:latin typeface="Abadi"/>
              </a:rPr>
              <a:t>convey</a:t>
            </a:r>
            <a:r>
              <a:rPr lang="de-DE" altLang="de-DE" sz="1500" dirty="0">
                <a:solidFill>
                  <a:srgbClr val="1C7DDB"/>
                </a:solidFill>
                <a:latin typeface="Abadi"/>
              </a:rPr>
              <a:t> </a:t>
            </a:r>
            <a:r>
              <a:rPr lang="de-DE" altLang="de-DE" sz="1500" dirty="0" err="1">
                <a:solidFill>
                  <a:srgbClr val="1C7DDB"/>
                </a:solidFill>
                <a:latin typeface="Abadi"/>
              </a:rPr>
              <a:t>it</a:t>
            </a:r>
            <a:r>
              <a:rPr lang="de-DE" altLang="de-DE" sz="1500" dirty="0">
                <a:solidFill>
                  <a:srgbClr val="1C7DDB"/>
                </a:solidFill>
                <a:latin typeface="Abadi"/>
              </a:rPr>
              <a:t> </a:t>
            </a:r>
            <a:r>
              <a:rPr lang="de-DE" altLang="de-DE" sz="1500" dirty="0" err="1">
                <a:solidFill>
                  <a:srgbClr val="1C7DDB"/>
                </a:solidFill>
                <a:latin typeface="Abadi"/>
              </a:rPr>
              <a:t>to</a:t>
            </a:r>
            <a:r>
              <a:rPr lang="de-DE" altLang="de-DE" sz="1500" dirty="0">
                <a:solidFill>
                  <a:srgbClr val="1C7DDB"/>
                </a:solidFill>
                <a:latin typeface="Abadi"/>
              </a:rPr>
              <a:t> a </a:t>
            </a:r>
            <a:r>
              <a:rPr lang="de-DE" altLang="de-DE" sz="1500" dirty="0" err="1">
                <a:solidFill>
                  <a:srgbClr val="1C7DDB"/>
                </a:solidFill>
                <a:latin typeface="Abadi"/>
              </a:rPr>
              <a:t>pandas</a:t>
            </a:r>
            <a:r>
              <a:rPr lang="de-DE" altLang="de-DE" sz="1500" dirty="0">
                <a:solidFill>
                  <a:srgbClr val="1C7DDB"/>
                </a:solidFill>
                <a:latin typeface="Abadi"/>
              </a:rPr>
              <a:t> </a:t>
            </a:r>
            <a:r>
              <a:rPr lang="de-DE" altLang="de-DE" sz="1500" dirty="0" err="1">
                <a:solidFill>
                  <a:srgbClr val="1C7DDB"/>
                </a:solidFill>
                <a:latin typeface="Abadi"/>
              </a:rPr>
              <a:t>dataframe</a:t>
            </a:r>
            <a:r>
              <a:rPr lang="de-DE" altLang="de-DE" sz="1500" dirty="0">
                <a:solidFill>
                  <a:srgbClr val="1C7DDB"/>
                </a:solidFill>
                <a:latin typeface="Abadi"/>
              </a:rPr>
              <a:t> </a:t>
            </a:r>
            <a:r>
              <a:rPr lang="de-DE" altLang="de-DE" sz="1500" dirty="0" err="1">
                <a:solidFill>
                  <a:srgbClr val="1C7DDB"/>
                </a:solidFill>
                <a:latin typeface="Abadi"/>
              </a:rPr>
              <a:t>for</a:t>
            </a:r>
            <a:r>
              <a:rPr lang="de-DE" altLang="de-DE" sz="1500" dirty="0">
                <a:solidFill>
                  <a:srgbClr val="1C7DDB"/>
                </a:solidFill>
                <a:latin typeface="Abadi"/>
              </a:rPr>
              <a:t> </a:t>
            </a:r>
            <a:r>
              <a:rPr lang="de-DE" altLang="de-DE" sz="1500" dirty="0" err="1">
                <a:solidFill>
                  <a:srgbClr val="1C7DDB"/>
                </a:solidFill>
                <a:latin typeface="Abadi"/>
              </a:rPr>
              <a:t>further</a:t>
            </a:r>
            <a:r>
              <a:rPr lang="de-DE" altLang="de-DE" sz="1500" dirty="0">
                <a:solidFill>
                  <a:srgbClr val="1C7DDB"/>
                </a:solidFill>
                <a:latin typeface="Abadi"/>
              </a:rPr>
              <a:t> </a:t>
            </a:r>
            <a:r>
              <a:rPr lang="de-DE" altLang="de-DE" sz="1500" dirty="0" err="1">
                <a:solidFill>
                  <a:srgbClr val="1C7DDB"/>
                </a:solidFill>
                <a:latin typeface="Abadi"/>
              </a:rPr>
              <a:t>analysis</a:t>
            </a:r>
            <a:r>
              <a:rPr lang="de-DE" altLang="de-DE" sz="1500" dirty="0">
                <a:solidFill>
                  <a:srgbClr val="1C7DDB"/>
                </a:solidFill>
                <a:latin typeface="Abadi"/>
              </a:rPr>
              <a:t>.</a:t>
            </a:r>
          </a:p>
          <a:p>
            <a:pPr lvl="1" fontAlgn="base">
              <a:lnSpc>
                <a:spcPct val="100000"/>
              </a:lnSpc>
              <a:spcBef>
                <a:spcPts val="1400"/>
              </a:spcBef>
              <a:spcAft>
                <a:spcPct val="0"/>
              </a:spcAft>
              <a:buFont typeface="Arial" panose="020B0604020202020204"/>
              <a:buChar char="•"/>
            </a:pPr>
            <a:r>
              <a:rPr lang="de-DE" altLang="de-DE" sz="1800" dirty="0" err="1">
                <a:solidFill>
                  <a:srgbClr val="0070C0"/>
                </a:solidFill>
                <a:latin typeface="IBM Plex Mono Text" panose="020B0509050203000203" pitchFamily="49" charset="0"/>
              </a:rPr>
              <a:t>Cleaned</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the</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data</a:t>
            </a:r>
            <a:r>
              <a:rPr lang="de-DE" altLang="de-DE" sz="1800" dirty="0">
                <a:solidFill>
                  <a:srgbClr val="0070C0"/>
                </a:solidFill>
                <a:latin typeface="IBM Plex Mono Text" panose="020B0509050203000203" pitchFamily="49" charset="0"/>
              </a:rPr>
              <a:t>:</a:t>
            </a:r>
          </a:p>
          <a:p>
            <a:pPr lvl="2" fontAlgn="base">
              <a:lnSpc>
                <a:spcPct val="100000"/>
              </a:lnSpc>
              <a:spcBef>
                <a:spcPts val="1200"/>
              </a:spcBef>
              <a:spcAft>
                <a:spcPct val="0"/>
              </a:spcAft>
              <a:buFont typeface="Arial" panose="020B0604020202020204"/>
              <a:buChar char="•"/>
            </a:pPr>
            <a:r>
              <a:rPr lang="de-DE" altLang="de-DE" sz="1500" dirty="0" err="1">
                <a:solidFill>
                  <a:srgbClr val="1C7DDB"/>
                </a:solidFill>
                <a:latin typeface="Abadi"/>
              </a:rPr>
              <a:t>Checked</a:t>
            </a:r>
            <a:r>
              <a:rPr lang="de-DE" altLang="de-DE" sz="1500" dirty="0">
                <a:solidFill>
                  <a:srgbClr val="1C7DDB"/>
                </a:solidFill>
                <a:latin typeface="Abadi"/>
              </a:rPr>
              <a:t> </a:t>
            </a:r>
            <a:r>
              <a:rPr lang="de-DE" altLang="de-DE" sz="1500" dirty="0" err="1">
                <a:solidFill>
                  <a:srgbClr val="1C7DDB"/>
                </a:solidFill>
                <a:latin typeface="Abadi"/>
              </a:rPr>
              <a:t>for</a:t>
            </a:r>
            <a:r>
              <a:rPr lang="de-DE" altLang="de-DE" sz="1500" dirty="0">
                <a:solidFill>
                  <a:srgbClr val="1C7DDB"/>
                </a:solidFill>
                <a:latin typeface="Abadi"/>
              </a:rPr>
              <a:t> </a:t>
            </a:r>
            <a:r>
              <a:rPr lang="de-DE" altLang="de-DE" sz="1500" dirty="0" err="1">
                <a:solidFill>
                  <a:srgbClr val="1C7DDB"/>
                </a:solidFill>
                <a:latin typeface="Abadi"/>
              </a:rPr>
              <a:t>missing</a:t>
            </a:r>
            <a:r>
              <a:rPr lang="de-DE" altLang="de-DE" sz="1500" dirty="0">
                <a:solidFill>
                  <a:srgbClr val="1C7DDB"/>
                </a:solidFill>
                <a:latin typeface="Abadi"/>
              </a:rPr>
              <a:t> </a:t>
            </a:r>
            <a:r>
              <a:rPr lang="de-DE" altLang="de-DE" sz="1500" dirty="0" err="1">
                <a:solidFill>
                  <a:srgbClr val="1C7DDB"/>
                </a:solidFill>
                <a:latin typeface="Abadi"/>
              </a:rPr>
              <a:t>values</a:t>
            </a:r>
            <a:r>
              <a:rPr lang="de-DE" altLang="de-DE" sz="1500" dirty="0">
                <a:solidFill>
                  <a:srgbClr val="1C7DDB"/>
                </a:solidFill>
                <a:latin typeface="Abadi"/>
              </a:rPr>
              <a:t>.</a:t>
            </a:r>
          </a:p>
          <a:p>
            <a:pPr lvl="2" fontAlgn="base">
              <a:lnSpc>
                <a:spcPct val="100000"/>
              </a:lnSpc>
              <a:spcBef>
                <a:spcPts val="1200"/>
              </a:spcBef>
              <a:spcAft>
                <a:spcPct val="0"/>
              </a:spcAft>
              <a:buFont typeface="Arial" panose="020B0604020202020204"/>
              <a:buChar char="•"/>
            </a:pPr>
            <a:r>
              <a:rPr lang="de-DE" altLang="de-DE" sz="1500" dirty="0" err="1">
                <a:solidFill>
                  <a:srgbClr val="1C7DDB"/>
                </a:solidFill>
                <a:latin typeface="Abadi"/>
              </a:rPr>
              <a:t>Filled</a:t>
            </a:r>
            <a:r>
              <a:rPr lang="de-DE" altLang="de-DE" sz="1500" dirty="0">
                <a:solidFill>
                  <a:srgbClr val="1C7DDB"/>
                </a:solidFill>
                <a:latin typeface="Abadi"/>
              </a:rPr>
              <a:t> in </a:t>
            </a:r>
            <a:r>
              <a:rPr lang="de-DE" altLang="de-DE" sz="1500" dirty="0" err="1">
                <a:solidFill>
                  <a:srgbClr val="1C7DDB"/>
                </a:solidFill>
                <a:latin typeface="Abadi"/>
              </a:rPr>
              <a:t>missing</a:t>
            </a:r>
            <a:r>
              <a:rPr lang="de-DE" altLang="de-DE" sz="1500" dirty="0">
                <a:solidFill>
                  <a:srgbClr val="1C7DDB"/>
                </a:solidFill>
                <a:latin typeface="Abadi"/>
              </a:rPr>
              <a:t> </a:t>
            </a:r>
            <a:r>
              <a:rPr lang="de-DE" altLang="de-DE" sz="1500" dirty="0" err="1">
                <a:solidFill>
                  <a:srgbClr val="1C7DDB"/>
                </a:solidFill>
                <a:latin typeface="Abadi"/>
              </a:rPr>
              <a:t>values</a:t>
            </a:r>
            <a:r>
              <a:rPr lang="de-DE" altLang="de-DE" sz="1500" dirty="0">
                <a:solidFill>
                  <a:srgbClr val="1C7DDB"/>
                </a:solidFill>
                <a:latin typeface="Abadi"/>
              </a:rPr>
              <a:t> </a:t>
            </a:r>
            <a:r>
              <a:rPr lang="de-DE" altLang="de-DE" sz="1500" dirty="0" err="1">
                <a:solidFill>
                  <a:srgbClr val="1C7DDB"/>
                </a:solidFill>
                <a:latin typeface="Abadi"/>
              </a:rPr>
              <a:t>as</a:t>
            </a:r>
            <a:r>
              <a:rPr lang="de-DE" altLang="de-DE" sz="1500" dirty="0">
                <a:solidFill>
                  <a:srgbClr val="1C7DDB"/>
                </a:solidFill>
                <a:latin typeface="Abadi"/>
              </a:rPr>
              <a:t> </a:t>
            </a:r>
            <a:r>
              <a:rPr lang="de-DE" altLang="de-DE" sz="1500" dirty="0" err="1">
                <a:solidFill>
                  <a:srgbClr val="1C7DDB"/>
                </a:solidFill>
                <a:latin typeface="Abadi"/>
              </a:rPr>
              <a:t>needed</a:t>
            </a:r>
            <a:r>
              <a:rPr lang="de-DE" altLang="de-DE" sz="1500" dirty="0">
                <a:solidFill>
                  <a:srgbClr val="1C7DDB"/>
                </a:solidFill>
                <a:latin typeface="Abadi"/>
              </a:rPr>
              <a:t>.</a:t>
            </a:r>
          </a:p>
          <a:p>
            <a:pPr lvl="1" fontAlgn="base">
              <a:lnSpc>
                <a:spcPct val="100000"/>
              </a:lnSpc>
              <a:spcBef>
                <a:spcPts val="1400"/>
              </a:spcBef>
              <a:spcAft>
                <a:spcPct val="0"/>
              </a:spcAft>
              <a:buFont typeface="Arial" panose="020B0604020202020204"/>
              <a:buChar char="•"/>
            </a:pPr>
            <a:r>
              <a:rPr lang="de-DE" altLang="de-DE" sz="1800" dirty="0" err="1">
                <a:solidFill>
                  <a:srgbClr val="0070C0"/>
                </a:solidFill>
                <a:latin typeface="IBM Plex Mono Text" panose="020B0509050203000203" pitchFamily="49" charset="0"/>
              </a:rPr>
              <a:t>Filtered</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the</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dataframes</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based</a:t>
            </a:r>
            <a:r>
              <a:rPr lang="de-DE" altLang="de-DE" sz="1800" dirty="0">
                <a:solidFill>
                  <a:srgbClr val="0070C0"/>
                </a:solidFill>
                <a:latin typeface="IBM Plex Mono Text" panose="020B0509050203000203" pitchFamily="49" charset="0"/>
              </a:rPr>
              <a:t> on </a:t>
            </a:r>
            <a:r>
              <a:rPr lang="de-DE" altLang="de-DE" sz="1800" dirty="0" err="1">
                <a:solidFill>
                  <a:srgbClr val="0070C0"/>
                </a:solidFill>
                <a:latin typeface="IBM Plex Mono Text" panose="020B0509050203000203" pitchFamily="49" charset="0"/>
              </a:rPr>
              <a:t>specific</a:t>
            </a:r>
            <a:r>
              <a:rPr lang="de-DE" altLang="de-DE" sz="1800" dirty="0">
                <a:solidFill>
                  <a:srgbClr val="0070C0"/>
                </a:solidFill>
                <a:latin typeface="IBM Plex Mono Text" panose="020B0509050203000203" pitchFamily="49" charset="0"/>
              </a:rPr>
              <a:t> </a:t>
            </a:r>
            <a:r>
              <a:rPr lang="de-DE" altLang="de-DE" sz="1800" dirty="0" err="1">
                <a:solidFill>
                  <a:srgbClr val="0070C0"/>
                </a:solidFill>
                <a:latin typeface="IBM Plex Mono Text" panose="020B0509050203000203" pitchFamily="49" charset="0"/>
              </a:rPr>
              <a:t>requirements</a:t>
            </a:r>
            <a:r>
              <a:rPr lang="de-DE" altLang="de-DE" sz="1800" dirty="0">
                <a:solidFill>
                  <a:srgbClr val="0070C0"/>
                </a:solidFill>
                <a:latin typeface="IBM Plex Mono Text" panose="020B0509050203000203" pitchFamily="49" charset="0"/>
              </a:rPr>
              <a:t>.</a:t>
            </a:r>
          </a:p>
          <a:p>
            <a:pPr fontAlgn="base">
              <a:lnSpc>
                <a:spcPct val="100000"/>
              </a:lnSpc>
              <a:spcBef>
                <a:spcPts val="1400"/>
              </a:spcBef>
              <a:spcAft>
                <a:spcPct val="0"/>
              </a:spcAft>
              <a:buFont typeface="Arial" panose="020B0604020202020204"/>
              <a:buChar char="•"/>
            </a:pPr>
            <a:r>
              <a:rPr lang="de-DE" altLang="de-DE" sz="2300" dirty="0" err="1">
                <a:solidFill>
                  <a:srgbClr val="0070C0"/>
                </a:solidFill>
                <a:latin typeface="IBM Plex Mono Text" panose="020B0509050203000203" pitchFamily="49" charset="0"/>
              </a:rPr>
              <a:t>Exported</a:t>
            </a:r>
            <a:r>
              <a:rPr lang="de-DE" altLang="de-DE" sz="2300" dirty="0">
                <a:solidFill>
                  <a:srgbClr val="0070C0"/>
                </a:solidFill>
                <a:latin typeface="IBM Plex Mono Text" panose="020B0509050203000203" pitchFamily="49" charset="0"/>
              </a:rPr>
              <a:t> </a:t>
            </a:r>
            <a:r>
              <a:rPr lang="de-DE" altLang="de-DE" sz="2300" dirty="0" err="1">
                <a:solidFill>
                  <a:srgbClr val="0070C0"/>
                </a:solidFill>
                <a:latin typeface="IBM Plex Mono Text" panose="020B0509050203000203" pitchFamily="49" charset="0"/>
              </a:rPr>
              <a:t>the</a:t>
            </a:r>
            <a:r>
              <a:rPr lang="de-DE" altLang="de-DE" sz="2300" dirty="0">
                <a:solidFill>
                  <a:srgbClr val="0070C0"/>
                </a:solidFill>
                <a:latin typeface="IBM Plex Mono Text" panose="020B0509050203000203" pitchFamily="49" charset="0"/>
              </a:rPr>
              <a:t> </a:t>
            </a:r>
            <a:r>
              <a:rPr lang="de-DE" altLang="de-DE" sz="2300" dirty="0" err="1">
                <a:solidFill>
                  <a:srgbClr val="0070C0"/>
                </a:solidFill>
                <a:latin typeface="IBM Plex Mono Text" panose="020B0509050203000203" pitchFamily="49" charset="0"/>
              </a:rPr>
              <a:t>cleaned</a:t>
            </a:r>
            <a:r>
              <a:rPr lang="de-DE" altLang="de-DE" sz="2300" dirty="0">
                <a:solidFill>
                  <a:srgbClr val="0070C0"/>
                </a:solidFill>
                <a:latin typeface="IBM Plex Mono Text" panose="020B0509050203000203" pitchFamily="49" charset="0"/>
              </a:rPr>
              <a:t> and </a:t>
            </a:r>
            <a:r>
              <a:rPr lang="de-DE" altLang="de-DE" sz="2300" dirty="0" err="1">
                <a:solidFill>
                  <a:srgbClr val="0070C0"/>
                </a:solidFill>
                <a:latin typeface="IBM Plex Mono Text" panose="020B0509050203000203" pitchFamily="49" charset="0"/>
              </a:rPr>
              <a:t>filtered</a:t>
            </a:r>
            <a:r>
              <a:rPr lang="de-DE" altLang="de-DE" sz="2300" dirty="0">
                <a:solidFill>
                  <a:srgbClr val="0070C0"/>
                </a:solidFill>
                <a:latin typeface="IBM Plex Mono Text" panose="020B0509050203000203" pitchFamily="49" charset="0"/>
              </a:rPr>
              <a:t> </a:t>
            </a:r>
            <a:r>
              <a:rPr lang="de-DE" altLang="de-DE" sz="2300" dirty="0" err="1">
                <a:solidFill>
                  <a:srgbClr val="0070C0"/>
                </a:solidFill>
                <a:latin typeface="IBM Plex Mono Text" panose="020B0509050203000203" pitchFamily="49" charset="0"/>
              </a:rPr>
              <a:t>data</a:t>
            </a:r>
            <a:r>
              <a:rPr lang="de-DE" altLang="de-DE" sz="2300" dirty="0">
                <a:solidFill>
                  <a:srgbClr val="0070C0"/>
                </a:solidFill>
                <a:latin typeface="IBM Plex Mono Text" panose="020B0509050203000203" pitchFamily="49" charset="0"/>
              </a:rPr>
              <a:t> </a:t>
            </a:r>
            <a:r>
              <a:rPr lang="de-DE" altLang="de-DE" sz="2300" dirty="0" err="1">
                <a:solidFill>
                  <a:srgbClr val="0070C0"/>
                </a:solidFill>
                <a:latin typeface="IBM Plex Mono Text" panose="020B0509050203000203" pitchFamily="49" charset="0"/>
              </a:rPr>
              <a:t>to</a:t>
            </a:r>
            <a:r>
              <a:rPr lang="de-DE" altLang="de-DE" sz="2300" dirty="0">
                <a:solidFill>
                  <a:srgbClr val="0070C0"/>
                </a:solidFill>
                <a:latin typeface="IBM Plex Mono Text" panose="020B0509050203000203" pitchFamily="49" charset="0"/>
              </a:rPr>
              <a:t> a CSV </a:t>
            </a:r>
            <a:r>
              <a:rPr lang="de-DE" altLang="de-DE" sz="2300" dirty="0" err="1">
                <a:solidFill>
                  <a:srgbClr val="0070C0"/>
                </a:solidFill>
                <a:latin typeface="IBM Plex Mono Text" panose="020B0509050203000203" pitchFamily="49" charset="0"/>
              </a:rPr>
              <a:t>file</a:t>
            </a:r>
            <a:r>
              <a:rPr lang="de-DE" altLang="de-DE" sz="2300" dirty="0">
                <a:solidFill>
                  <a:srgbClr val="0070C0"/>
                </a:solidFill>
                <a:latin typeface="IBM Plex Mono Text" panose="020B0509050203000203" pitchFamily="49"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1" name="Rechteck 20">
            <a:extLst>
              <a:ext uri="{FF2B5EF4-FFF2-40B4-BE49-F238E27FC236}">
                <a16:creationId xmlns:a16="http://schemas.microsoft.com/office/drawing/2014/main" id="{A1E60CAA-BC76-CDDD-874E-3AC897F1E9D7}"/>
              </a:ext>
            </a:extLst>
          </p:cNvPr>
          <p:cNvSpPr/>
          <p:nvPr/>
        </p:nvSpPr>
        <p:spPr>
          <a:xfrm>
            <a:off x="3933826" y="5379938"/>
            <a:ext cx="7877174" cy="123676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B78D127-88D7-6DC8-66B8-D3483789E04B}"/>
              </a:ext>
            </a:extLst>
          </p:cNvPr>
          <p:cNvSpPr/>
          <p:nvPr/>
        </p:nvSpPr>
        <p:spPr>
          <a:xfrm>
            <a:off x="3933826" y="2977833"/>
            <a:ext cx="7877174" cy="23756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E56050A0-B986-CF2E-E1C2-C3A736FA049E}"/>
              </a:ext>
            </a:extLst>
          </p:cNvPr>
          <p:cNvSpPr/>
          <p:nvPr/>
        </p:nvSpPr>
        <p:spPr>
          <a:xfrm>
            <a:off x="3924300" y="1390650"/>
            <a:ext cx="7877174" cy="153971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lide Number Placeholder 5"/>
          <p:cNvSpPr>
            <a:spLocks noGrp="1"/>
          </p:cNvSpPr>
          <p:nvPr>
            <p:ph type="sldNum" sz="quarter" idx="12"/>
          </p:nvPr>
        </p:nvSpPr>
        <p:spPr>
          <a:xfrm>
            <a:off x="8714772" y="5784273"/>
            <a:ext cx="2743200" cy="401638"/>
          </a:xfrm>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134938" y="1800225"/>
            <a:ext cx="3894137"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rgbClr val="1C7DDB"/>
                </a:solidFill>
                <a:latin typeface="Abadi"/>
              </a:rPr>
              <a:t>Data was gathered and collected through a GET request from the SpaceX API, and the retrieved data was then cleaned, completed, and formatted using basic and fundamental data wrangling techniques.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solidFill>
                  <a:srgbClr val="0563C1"/>
                </a:solidFill>
                <a:latin typeface="Abadi" panose="020B0604020104020204" pitchFamily="34" charset="0"/>
                <a:hlinkClick r:id="rId3"/>
              </a:rPr>
              <a:t>https://github.com/sebnotch/presi-and-code-data-science/blob/main/jupyter-labs-spacex-data-collection-api.ipynb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FFC000"/>
              </a:solidFill>
              <a:latin typeface="Abadi"/>
            </a:endParaRPr>
          </a:p>
        </p:txBody>
      </p:sp>
      <p:pic>
        <p:nvPicPr>
          <p:cNvPr id="13" name="Grafik 12">
            <a:extLst>
              <a:ext uri="{FF2B5EF4-FFF2-40B4-BE49-F238E27FC236}">
                <a16:creationId xmlns:a16="http://schemas.microsoft.com/office/drawing/2014/main" id="{C6BA019D-A3C9-F654-8A67-09A1DB41A27B}"/>
              </a:ext>
            </a:extLst>
          </p:cNvPr>
          <p:cNvPicPr>
            <a:picLocks noChangeAspect="1"/>
          </p:cNvPicPr>
          <p:nvPr/>
        </p:nvPicPr>
        <p:blipFill>
          <a:blip r:embed="rId4"/>
          <a:stretch>
            <a:fillRect/>
          </a:stretch>
        </p:blipFill>
        <p:spPr>
          <a:xfrm>
            <a:off x="3924301" y="1617761"/>
            <a:ext cx="5391149" cy="1324141"/>
          </a:xfrm>
          <a:prstGeom prst="rect">
            <a:avLst/>
          </a:prstGeom>
        </p:spPr>
      </p:pic>
      <p:pic>
        <p:nvPicPr>
          <p:cNvPr id="15" name="Grafik 14">
            <a:extLst>
              <a:ext uri="{FF2B5EF4-FFF2-40B4-BE49-F238E27FC236}">
                <a16:creationId xmlns:a16="http://schemas.microsoft.com/office/drawing/2014/main" id="{AF5C07DA-B278-5E7A-3A4F-E288A7B0BCE9}"/>
              </a:ext>
            </a:extLst>
          </p:cNvPr>
          <p:cNvPicPr>
            <a:picLocks noChangeAspect="1"/>
          </p:cNvPicPr>
          <p:nvPr/>
        </p:nvPicPr>
        <p:blipFill>
          <a:blip r:embed="rId5"/>
          <a:stretch>
            <a:fillRect/>
          </a:stretch>
        </p:blipFill>
        <p:spPr>
          <a:xfrm>
            <a:off x="3924300" y="3401589"/>
            <a:ext cx="5747455" cy="1951896"/>
          </a:xfrm>
          <a:prstGeom prst="rect">
            <a:avLst/>
          </a:prstGeom>
        </p:spPr>
      </p:pic>
      <p:pic>
        <p:nvPicPr>
          <p:cNvPr id="17" name="Grafik 16">
            <a:extLst>
              <a:ext uri="{FF2B5EF4-FFF2-40B4-BE49-F238E27FC236}">
                <a16:creationId xmlns:a16="http://schemas.microsoft.com/office/drawing/2014/main" id="{CD4A529F-2F0C-6213-490C-F70FCB6BD3FD}"/>
              </a:ext>
            </a:extLst>
          </p:cNvPr>
          <p:cNvPicPr>
            <a:picLocks noChangeAspect="1"/>
          </p:cNvPicPr>
          <p:nvPr/>
        </p:nvPicPr>
        <p:blipFill>
          <a:blip r:embed="rId6"/>
          <a:stretch>
            <a:fillRect/>
          </a:stretch>
        </p:blipFill>
        <p:spPr>
          <a:xfrm>
            <a:off x="3924301" y="5400955"/>
            <a:ext cx="7705724" cy="1220020"/>
          </a:xfrm>
          <a:prstGeom prst="rect">
            <a:avLst/>
          </a:prstGeom>
        </p:spPr>
      </p:pic>
      <p:sp>
        <p:nvSpPr>
          <p:cNvPr id="5" name="Content Placeholder 4"/>
          <p:cNvSpPr>
            <a:spLocks noGrp="1"/>
          </p:cNvSpPr>
          <p:nvPr>
            <p:ph idx="4294967295"/>
          </p:nvPr>
        </p:nvSpPr>
        <p:spPr>
          <a:xfrm>
            <a:off x="3838576" y="1390650"/>
            <a:ext cx="7877174" cy="5467349"/>
          </a:xfrm>
          <a:prstGeom prst="rect">
            <a:avLst/>
          </a:prstGeom>
          <a:ln>
            <a:no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Send a GET request to retrieve rocket launch data using the API.</a:t>
            </a:r>
          </a:p>
          <a:p>
            <a:pPr marL="0" indent="0">
              <a:buNone/>
            </a:pPr>
            <a:endParaRPr lang="en-US" sz="8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de-DE" sz="2200" dirty="0">
              <a:solidFill>
                <a:srgbClr val="1C7DDB"/>
              </a:solidFill>
              <a:latin typeface="Abadi"/>
            </a:endParaRPr>
          </a:p>
          <a:p>
            <a:pPr marL="0" indent="0">
              <a:buNone/>
            </a:pPr>
            <a:r>
              <a:rPr lang="de-DE" sz="2200" dirty="0">
                <a:solidFill>
                  <a:srgbClr val="1C7DDB"/>
                </a:solidFill>
                <a:latin typeface="Abadi"/>
              </a:rPr>
              <a:t>Use </a:t>
            </a:r>
            <a:r>
              <a:rPr lang="de-DE" sz="2200" dirty="0" err="1">
                <a:solidFill>
                  <a:srgbClr val="1C7DDB"/>
                </a:solidFill>
                <a:latin typeface="Abadi"/>
              </a:rPr>
              <a:t>the</a:t>
            </a:r>
            <a:r>
              <a:rPr lang="de-DE" sz="2200" dirty="0">
                <a:solidFill>
                  <a:srgbClr val="1C7DDB"/>
                </a:solidFill>
                <a:latin typeface="Abadi"/>
              </a:rPr>
              <a:t> </a:t>
            </a:r>
            <a:r>
              <a:rPr lang="de-DE" sz="1800" b="1" kern="0" dirty="0" err="1">
                <a:solidFill>
                  <a:srgbClr val="1C7DDB"/>
                </a:solidFill>
                <a:effectLst/>
                <a:latin typeface="Ubuntu Mono" panose="020F0502020204030204" pitchFamily="49" charset="0"/>
                <a:ea typeface="Times New Roman" panose="02020603050405020304" pitchFamily="18" charset="0"/>
                <a:cs typeface="Courier New" panose="02070309020205020404" pitchFamily="49" charset="0"/>
              </a:rPr>
              <a:t>json_normalize</a:t>
            </a:r>
            <a:r>
              <a:rPr lang="de-DE" sz="1800" b="1" kern="0" dirty="0">
                <a:solidFill>
                  <a:srgbClr val="1C7DDB"/>
                </a:solidFill>
                <a:latin typeface="Ubuntu Mono" panose="020F0502020204030204" pitchFamily="49" charset="0"/>
                <a:ea typeface="Times New Roman" panose="02020603050405020304" pitchFamily="18" charset="0"/>
                <a:cs typeface="Courier New" panose="02070309020205020404" pitchFamily="49" charset="0"/>
              </a:rPr>
              <a:t> </a:t>
            </a:r>
            <a:r>
              <a:rPr lang="de-DE" sz="2200" dirty="0" err="1">
                <a:solidFill>
                  <a:srgbClr val="1C7DDB"/>
                </a:solidFill>
                <a:latin typeface="Abadi"/>
              </a:rPr>
              <a:t>method</a:t>
            </a:r>
            <a:r>
              <a:rPr lang="de-DE" sz="2200" dirty="0">
                <a:solidFill>
                  <a:srgbClr val="1C7DDB"/>
                </a:solidFill>
                <a:latin typeface="Abadi"/>
              </a:rPr>
              <a:t> </a:t>
            </a:r>
            <a:r>
              <a:rPr lang="de-DE" sz="2200" dirty="0" err="1">
                <a:solidFill>
                  <a:srgbClr val="1C7DDB"/>
                </a:solidFill>
                <a:latin typeface="Abadi"/>
              </a:rPr>
              <a:t>to</a:t>
            </a:r>
            <a:r>
              <a:rPr lang="de-DE" sz="2200" dirty="0">
                <a:solidFill>
                  <a:srgbClr val="1C7DDB"/>
                </a:solidFill>
                <a:latin typeface="Abadi"/>
              </a:rPr>
              <a:t> </a:t>
            </a:r>
            <a:r>
              <a:rPr lang="de-DE" sz="2200" dirty="0" err="1">
                <a:solidFill>
                  <a:srgbClr val="1C7DDB"/>
                </a:solidFill>
                <a:latin typeface="Abadi"/>
              </a:rPr>
              <a:t>convert</a:t>
            </a:r>
            <a:r>
              <a:rPr lang="de-DE" sz="2200" dirty="0">
                <a:solidFill>
                  <a:srgbClr val="1C7DDB"/>
                </a:solidFill>
                <a:latin typeface="Abadi"/>
              </a:rPr>
              <a:t> </a:t>
            </a:r>
            <a:r>
              <a:rPr lang="de-DE" sz="2200" dirty="0" err="1">
                <a:solidFill>
                  <a:srgbClr val="1C7DDB"/>
                </a:solidFill>
                <a:latin typeface="Abadi"/>
              </a:rPr>
              <a:t>the</a:t>
            </a:r>
            <a:r>
              <a:rPr lang="de-DE" sz="2200" dirty="0">
                <a:solidFill>
                  <a:srgbClr val="1C7DDB"/>
                </a:solidFill>
                <a:latin typeface="Abadi"/>
              </a:rPr>
              <a:t> JSON </a:t>
            </a:r>
            <a:r>
              <a:rPr lang="de-DE" sz="2200" dirty="0" err="1">
                <a:solidFill>
                  <a:srgbClr val="1C7DDB"/>
                </a:solidFill>
                <a:latin typeface="Abadi"/>
              </a:rPr>
              <a:t>result</a:t>
            </a:r>
            <a:r>
              <a:rPr lang="de-DE" sz="2200" dirty="0">
                <a:solidFill>
                  <a:srgbClr val="1C7DDB"/>
                </a:solidFill>
                <a:latin typeface="Abadi"/>
              </a:rPr>
              <a:t> </a:t>
            </a:r>
            <a:r>
              <a:rPr lang="de-DE" sz="2200" dirty="0" err="1">
                <a:solidFill>
                  <a:srgbClr val="1C7DDB"/>
                </a:solidFill>
                <a:latin typeface="Abadi"/>
              </a:rPr>
              <a:t>into</a:t>
            </a:r>
            <a:r>
              <a:rPr lang="de-DE" sz="2200" dirty="0">
                <a:solidFill>
                  <a:srgbClr val="1C7DDB"/>
                </a:solidFill>
                <a:latin typeface="Abadi"/>
              </a:rPr>
              <a:t> a </a:t>
            </a:r>
            <a:r>
              <a:rPr lang="de-DE" sz="2200" dirty="0" err="1">
                <a:solidFill>
                  <a:srgbClr val="1C7DDB"/>
                </a:solidFill>
                <a:latin typeface="Abadi"/>
              </a:rPr>
              <a:t>DataFrame</a:t>
            </a:r>
            <a:r>
              <a:rPr lang="de-DE" sz="2200" dirty="0">
                <a:solidFill>
                  <a:srgbClr val="1C7DDB"/>
                </a:solidFill>
                <a:latin typeface="Abadi"/>
              </a:rPr>
              <a:t>.</a:t>
            </a: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Perform data cleaning and fill in the missing values.</a:t>
            </a:r>
          </a:p>
        </p:txBody>
      </p:sp>
      <p:sp>
        <p:nvSpPr>
          <p:cNvPr id="23" name="Rechteck 22">
            <a:extLst>
              <a:ext uri="{FF2B5EF4-FFF2-40B4-BE49-F238E27FC236}">
                <a16:creationId xmlns:a16="http://schemas.microsoft.com/office/drawing/2014/main" id="{46AEE403-71CD-1E15-0546-8C50FEBDDCD9}"/>
              </a:ext>
            </a:extLst>
          </p:cNvPr>
          <p:cNvSpPr/>
          <p:nvPr/>
        </p:nvSpPr>
        <p:spPr>
          <a:xfrm>
            <a:off x="3924300" y="1390650"/>
            <a:ext cx="7877174" cy="15397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09F7EBCB-D3C4-625E-2BAC-71E365C2959B}"/>
              </a:ext>
            </a:extLst>
          </p:cNvPr>
          <p:cNvSpPr/>
          <p:nvPr/>
        </p:nvSpPr>
        <p:spPr>
          <a:xfrm>
            <a:off x="3933826" y="2977833"/>
            <a:ext cx="7877174" cy="23756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04A4A2B7-FDD6-910E-C427-20D45A9D9C4C}"/>
              </a:ext>
            </a:extLst>
          </p:cNvPr>
          <p:cNvSpPr/>
          <p:nvPr/>
        </p:nvSpPr>
        <p:spPr>
          <a:xfrm>
            <a:off x="3933826" y="5379938"/>
            <a:ext cx="7877174" cy="12410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rgbClr val="1C7DDB"/>
                </a:solidFill>
                <a:latin typeface="Abadi"/>
              </a:rPr>
              <a:t>Web scraping with </a:t>
            </a:r>
            <a:r>
              <a:rPr lang="en-US" sz="2200" dirty="0" err="1">
                <a:solidFill>
                  <a:srgbClr val="1C7DDB"/>
                </a:solidFill>
                <a:latin typeface="Abadi"/>
              </a:rPr>
              <a:t>BeautifulSoup</a:t>
            </a:r>
            <a:r>
              <a:rPr lang="en-US" sz="2200" dirty="0">
                <a:solidFill>
                  <a:srgbClr val="1C7DDB"/>
                </a:solidFill>
                <a:latin typeface="Abadi"/>
              </a:rPr>
              <a:t> was utilized to extract Falcon 9 launch records, and the HTML table was subsequently parsed and transformed into a pandas </a:t>
            </a:r>
            <a:r>
              <a:rPr lang="en-US" sz="2200" dirty="0" err="1">
                <a:solidFill>
                  <a:srgbClr val="1C7DDB"/>
                </a:solidFill>
                <a:latin typeface="Abadi"/>
              </a:rPr>
              <a:t>DataFrame</a:t>
            </a:r>
            <a:r>
              <a:rPr lang="en-US" sz="2200" dirty="0">
                <a:solidFill>
                  <a:srgbClr val="1C7DDB"/>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solidFill>
                  <a:schemeClr val="accent3">
                    <a:lumMod val="25000"/>
                  </a:schemeClr>
                </a:solidFill>
                <a:latin typeface="Abadi" panose="020B0604020104020204" pitchFamily="34" charset="0"/>
                <a:hlinkClick r:id="rId3"/>
              </a:rPr>
              <a:t>https://github.com/sebnotch/presi-and-code-data-science/blob/main/jupyter-labs-webscraping.ipynb</a:t>
            </a:r>
            <a:endParaRPr lang="en-US" sz="16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FFC000"/>
              </a:solidFill>
            </a:endParaRPr>
          </a:p>
        </p:txBody>
      </p:sp>
      <p:sp>
        <p:nvSpPr>
          <p:cNvPr id="2" name="Content Placeholder 4"/>
          <p:cNvSpPr txBox="1"/>
          <p:nvPr/>
        </p:nvSpPr>
        <p:spPr>
          <a:xfrm>
            <a:off x="5435458" y="1418909"/>
            <a:ext cx="6678120" cy="5243827"/>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07000"/>
              </a:lnSpc>
              <a:spcAft>
                <a:spcPts val="800"/>
              </a:spcAft>
              <a:buFont typeface="+mj-lt"/>
              <a:buAutoNum type="arabicPeriod"/>
              <a:tabLst>
                <a:tab pos="457200" algn="l"/>
              </a:tabLst>
            </a:pP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Perform an HTTP GET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request</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to</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retrieve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the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Falcon 9 Launch HTML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page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endParaRPr lang="de-DE" sz="1800" kern="0" dirty="0">
              <a:solidFill>
                <a:srgbClr val="374151"/>
              </a:solidFill>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Create a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BeautifulSoup</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object</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from</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the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HTML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response</a:t>
            </a:r>
            <a:endParaRPr lang="de-DE" sz="1800"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endPar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endParaRPr lang="de-DE" sz="800" kern="0" dirty="0">
              <a:solidFill>
                <a:srgbClr val="374151"/>
              </a:solidFill>
              <a:latin typeface="Segoe UI" panose="020B0502040204020203"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Extract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column</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names</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from</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the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HTML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table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header</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de-DE" sz="1800"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endPar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endParaRPr lang="de-DE" sz="1800" kern="0" dirty="0">
              <a:solidFill>
                <a:srgbClr val="374151"/>
              </a:solidFill>
              <a:latin typeface="Segoe UI" panose="020B0502040204020203"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Parse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the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launch HTML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tables</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to</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create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DataFrame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Export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the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DataFrame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to</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 CSV </a:t>
            </a:r>
            <a:r>
              <a:rPr lang="de-DE" sz="1800" kern="0"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file</a:t>
            </a:r>
            <a:r>
              <a:rPr lang="de-DE" sz="1800" kern="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600" dirty="0">
              <a:solidFill>
                <a:srgbClr val="1C7DDB"/>
              </a:solidFill>
              <a:latin typeface="Abadi"/>
            </a:endParaRPr>
          </a:p>
        </p:txBody>
      </p:sp>
      <p:pic>
        <p:nvPicPr>
          <p:cNvPr id="10" name="Grafik 9">
            <a:extLst>
              <a:ext uri="{FF2B5EF4-FFF2-40B4-BE49-F238E27FC236}">
                <a16:creationId xmlns:a16="http://schemas.microsoft.com/office/drawing/2014/main" id="{98DF8FB8-F044-D45C-3633-DC3F67A13756}"/>
              </a:ext>
            </a:extLst>
          </p:cNvPr>
          <p:cNvPicPr>
            <a:picLocks noChangeAspect="1"/>
          </p:cNvPicPr>
          <p:nvPr/>
        </p:nvPicPr>
        <p:blipFill>
          <a:blip r:embed="rId4"/>
          <a:stretch>
            <a:fillRect/>
          </a:stretch>
        </p:blipFill>
        <p:spPr>
          <a:xfrm>
            <a:off x="7107155" y="1736928"/>
            <a:ext cx="4999880" cy="232384"/>
          </a:xfrm>
          <a:prstGeom prst="rect">
            <a:avLst/>
          </a:prstGeom>
        </p:spPr>
      </p:pic>
      <p:pic>
        <p:nvPicPr>
          <p:cNvPr id="13" name="Grafik 12">
            <a:extLst>
              <a:ext uri="{FF2B5EF4-FFF2-40B4-BE49-F238E27FC236}">
                <a16:creationId xmlns:a16="http://schemas.microsoft.com/office/drawing/2014/main" id="{9A7C360E-67C7-B607-9ABA-30E65D9ED61F}"/>
              </a:ext>
            </a:extLst>
          </p:cNvPr>
          <p:cNvPicPr>
            <a:picLocks noChangeAspect="1"/>
          </p:cNvPicPr>
          <p:nvPr/>
        </p:nvPicPr>
        <p:blipFill>
          <a:blip r:embed="rId5"/>
          <a:stretch>
            <a:fillRect/>
          </a:stretch>
        </p:blipFill>
        <p:spPr>
          <a:xfrm>
            <a:off x="7107155" y="1920452"/>
            <a:ext cx="3334725" cy="875321"/>
          </a:xfrm>
          <a:prstGeom prst="rect">
            <a:avLst/>
          </a:prstGeom>
        </p:spPr>
      </p:pic>
      <p:pic>
        <p:nvPicPr>
          <p:cNvPr id="17" name="Grafik 16">
            <a:extLst>
              <a:ext uri="{FF2B5EF4-FFF2-40B4-BE49-F238E27FC236}">
                <a16:creationId xmlns:a16="http://schemas.microsoft.com/office/drawing/2014/main" id="{9F9A27C0-4F51-5F6F-B342-6A09E1958AC8}"/>
              </a:ext>
            </a:extLst>
          </p:cNvPr>
          <p:cNvPicPr>
            <a:picLocks noChangeAspect="1"/>
          </p:cNvPicPr>
          <p:nvPr/>
        </p:nvPicPr>
        <p:blipFill>
          <a:blip r:embed="rId6"/>
          <a:stretch>
            <a:fillRect/>
          </a:stretch>
        </p:blipFill>
        <p:spPr>
          <a:xfrm>
            <a:off x="7107155" y="3051434"/>
            <a:ext cx="3334725" cy="1160631"/>
          </a:xfrm>
          <a:prstGeom prst="rect">
            <a:avLst/>
          </a:prstGeom>
        </p:spPr>
      </p:pic>
      <p:pic>
        <p:nvPicPr>
          <p:cNvPr id="19" name="Grafik 18">
            <a:extLst>
              <a:ext uri="{FF2B5EF4-FFF2-40B4-BE49-F238E27FC236}">
                <a16:creationId xmlns:a16="http://schemas.microsoft.com/office/drawing/2014/main" id="{71ACF043-C024-158E-AF12-BB4A02061E4E}"/>
              </a:ext>
            </a:extLst>
          </p:cNvPr>
          <p:cNvPicPr>
            <a:picLocks noChangeAspect="1"/>
          </p:cNvPicPr>
          <p:nvPr/>
        </p:nvPicPr>
        <p:blipFill>
          <a:blip r:embed="rId7"/>
          <a:stretch>
            <a:fillRect/>
          </a:stretch>
        </p:blipFill>
        <p:spPr>
          <a:xfrm>
            <a:off x="7084759" y="4447590"/>
            <a:ext cx="3531056" cy="1392739"/>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5158</Words>
  <Application>Microsoft Office PowerPoint</Application>
  <PresentationFormat>Breitbild</PresentationFormat>
  <Paragraphs>516</Paragraphs>
  <Slides>61</Slides>
  <Notes>5</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61</vt:i4>
      </vt:variant>
    </vt:vector>
  </HeadingPairs>
  <TitlesOfParts>
    <vt:vector size="72" baseType="lpstr">
      <vt:lpstr>Abadi</vt:lpstr>
      <vt:lpstr>Arial</vt:lpstr>
      <vt:lpstr>Calibri</vt:lpstr>
      <vt:lpstr>IBM Plex Mono SemiBold</vt:lpstr>
      <vt:lpstr>IBM Plex Mono Text</vt:lpstr>
      <vt:lpstr>Segoe UI</vt:lpstr>
      <vt:lpstr>Söhne</vt:lpstr>
      <vt:lpstr>Symbol</vt:lpstr>
      <vt:lpstr>Ubuntu Mono</vt:lpstr>
      <vt:lpstr>Wingdings</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Vision of energy saving with </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Sebastian Motsch</cp:lastModifiedBy>
  <cp:revision>428</cp:revision>
  <dcterms:created xsi:type="dcterms:W3CDTF">2021-04-29T18:58:00Z</dcterms:created>
  <dcterms:modified xsi:type="dcterms:W3CDTF">2024-01-13T16:16:34Z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